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62"/>
  </p:notesMasterIdLst>
  <p:sldIdLst>
    <p:sldId id="256" r:id="rId5"/>
    <p:sldId id="378" r:id="rId6"/>
    <p:sldId id="341" r:id="rId7"/>
    <p:sldId id="331" r:id="rId8"/>
    <p:sldId id="383" r:id="rId9"/>
    <p:sldId id="324" r:id="rId10"/>
    <p:sldId id="370" r:id="rId11"/>
    <p:sldId id="330" r:id="rId12"/>
    <p:sldId id="366" r:id="rId13"/>
    <p:sldId id="369" r:id="rId14"/>
    <p:sldId id="262" r:id="rId15"/>
    <p:sldId id="268" r:id="rId16"/>
    <p:sldId id="385" r:id="rId17"/>
    <p:sldId id="389" r:id="rId18"/>
    <p:sldId id="263" r:id="rId19"/>
    <p:sldId id="274" r:id="rId20"/>
    <p:sldId id="329" r:id="rId21"/>
    <p:sldId id="269" r:id="rId22"/>
    <p:sldId id="333" r:id="rId23"/>
    <p:sldId id="391" r:id="rId24"/>
    <p:sldId id="390" r:id="rId25"/>
    <p:sldId id="309" r:id="rId26"/>
    <p:sldId id="375" r:id="rId27"/>
    <p:sldId id="388" r:id="rId28"/>
    <p:sldId id="379" r:id="rId29"/>
    <p:sldId id="334" r:id="rId30"/>
    <p:sldId id="336" r:id="rId31"/>
    <p:sldId id="323" r:id="rId32"/>
    <p:sldId id="361" r:id="rId33"/>
    <p:sldId id="325" r:id="rId34"/>
    <p:sldId id="326" r:id="rId35"/>
    <p:sldId id="275" r:id="rId36"/>
    <p:sldId id="363" r:id="rId37"/>
    <p:sldId id="337" r:id="rId38"/>
    <p:sldId id="371" r:id="rId39"/>
    <p:sldId id="372" r:id="rId40"/>
    <p:sldId id="312" r:id="rId41"/>
    <p:sldId id="332" r:id="rId42"/>
    <p:sldId id="257" r:id="rId43"/>
    <p:sldId id="261" r:id="rId44"/>
    <p:sldId id="392" r:id="rId45"/>
    <p:sldId id="381" r:id="rId46"/>
    <p:sldId id="373" r:id="rId47"/>
    <p:sldId id="377" r:id="rId48"/>
    <p:sldId id="320" r:id="rId49"/>
    <p:sldId id="321" r:id="rId50"/>
    <p:sldId id="365" r:id="rId51"/>
    <p:sldId id="387" r:id="rId52"/>
    <p:sldId id="303" r:id="rId53"/>
    <p:sldId id="302" r:id="rId54"/>
    <p:sldId id="382" r:id="rId55"/>
    <p:sldId id="380" r:id="rId56"/>
    <p:sldId id="322" r:id="rId57"/>
    <p:sldId id="376" r:id="rId58"/>
    <p:sldId id="395" r:id="rId59"/>
    <p:sldId id="394" r:id="rId60"/>
    <p:sldId id="393"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J Duffy" initials="AD" lastIdx="1" clrIdx="0">
    <p:extLst>
      <p:ext uri="{19B8F6BF-5375-455C-9EA6-DF929625EA0E}">
        <p15:presenceInfo xmlns:p15="http://schemas.microsoft.com/office/powerpoint/2012/main" userId="S-1-5-21-3923018089-2278110958-2021874656-116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8" autoAdjust="0"/>
    <p:restoredTop sz="94660"/>
  </p:normalViewPr>
  <p:slideViewPr>
    <p:cSldViewPr>
      <p:cViewPr varScale="1">
        <p:scale>
          <a:sx n="62" d="100"/>
          <a:sy n="62" d="100"/>
        </p:scale>
        <p:origin x="1432" y="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J Duffy" userId="ab7cb37d-f051-4fcf-b6b3-4cd3fb83dad2" providerId="ADAL" clId="{A5D99054-5100-4550-9239-4FEBBBFA097E}"/>
    <pc:docChg chg="undo modSld">
      <pc:chgData name="AJ Duffy" userId="ab7cb37d-f051-4fcf-b6b3-4cd3fb83dad2" providerId="ADAL" clId="{A5D99054-5100-4550-9239-4FEBBBFA097E}" dt="2024-01-13T02:27:52.179" v="48"/>
      <pc:docMkLst>
        <pc:docMk/>
      </pc:docMkLst>
      <pc:sldChg chg="modTransition">
        <pc:chgData name="AJ Duffy" userId="ab7cb37d-f051-4fcf-b6b3-4cd3fb83dad2" providerId="ADAL" clId="{A5D99054-5100-4550-9239-4FEBBBFA097E}" dt="2024-01-13T02:20:48.560" v="0"/>
        <pc:sldMkLst>
          <pc:docMk/>
          <pc:sldMk cId="276361773" sldId="256"/>
        </pc:sldMkLst>
      </pc:sldChg>
      <pc:sldChg chg="modTransition">
        <pc:chgData name="AJ Duffy" userId="ab7cb37d-f051-4fcf-b6b3-4cd3fb83dad2" providerId="ADAL" clId="{A5D99054-5100-4550-9239-4FEBBBFA097E}" dt="2024-01-13T02:20:48.560" v="0"/>
        <pc:sldMkLst>
          <pc:docMk/>
          <pc:sldMk cId="3743061711" sldId="257"/>
        </pc:sldMkLst>
      </pc:sldChg>
      <pc:sldChg chg="modTransition">
        <pc:chgData name="AJ Duffy" userId="ab7cb37d-f051-4fcf-b6b3-4cd3fb83dad2" providerId="ADAL" clId="{A5D99054-5100-4550-9239-4FEBBBFA097E}" dt="2024-01-13T02:20:48.560" v="0"/>
        <pc:sldMkLst>
          <pc:docMk/>
          <pc:sldMk cId="3565577116" sldId="261"/>
        </pc:sldMkLst>
      </pc:sldChg>
      <pc:sldChg chg="modTransition">
        <pc:chgData name="AJ Duffy" userId="ab7cb37d-f051-4fcf-b6b3-4cd3fb83dad2" providerId="ADAL" clId="{A5D99054-5100-4550-9239-4FEBBBFA097E}" dt="2024-01-13T02:20:48.560" v="0"/>
        <pc:sldMkLst>
          <pc:docMk/>
          <pc:sldMk cId="2399988393" sldId="262"/>
        </pc:sldMkLst>
      </pc:sldChg>
      <pc:sldChg chg="modTransition modAnim">
        <pc:chgData name="AJ Duffy" userId="ab7cb37d-f051-4fcf-b6b3-4cd3fb83dad2" providerId="ADAL" clId="{A5D99054-5100-4550-9239-4FEBBBFA097E}" dt="2024-01-13T02:23:43.574" v="19"/>
        <pc:sldMkLst>
          <pc:docMk/>
          <pc:sldMk cId="2541691847" sldId="263"/>
        </pc:sldMkLst>
      </pc:sldChg>
      <pc:sldChg chg="modTransition modAnim">
        <pc:chgData name="AJ Duffy" userId="ab7cb37d-f051-4fcf-b6b3-4cd3fb83dad2" providerId="ADAL" clId="{A5D99054-5100-4550-9239-4FEBBBFA097E}" dt="2024-01-13T02:23:57.538" v="21"/>
        <pc:sldMkLst>
          <pc:docMk/>
          <pc:sldMk cId="1531609833" sldId="268"/>
        </pc:sldMkLst>
      </pc:sldChg>
      <pc:sldChg chg="modTransition modAnim">
        <pc:chgData name="AJ Duffy" userId="ab7cb37d-f051-4fcf-b6b3-4cd3fb83dad2" providerId="ADAL" clId="{A5D99054-5100-4550-9239-4FEBBBFA097E}" dt="2024-01-13T02:23:17.673" v="15"/>
        <pc:sldMkLst>
          <pc:docMk/>
          <pc:sldMk cId="3853115934" sldId="269"/>
        </pc:sldMkLst>
      </pc:sldChg>
      <pc:sldChg chg="modTransition modAnim">
        <pc:chgData name="AJ Duffy" userId="ab7cb37d-f051-4fcf-b6b3-4cd3fb83dad2" providerId="ADAL" clId="{A5D99054-5100-4550-9239-4FEBBBFA097E}" dt="2024-01-13T02:23:32.443" v="17"/>
        <pc:sldMkLst>
          <pc:docMk/>
          <pc:sldMk cId="4012166454" sldId="274"/>
        </pc:sldMkLst>
      </pc:sldChg>
      <pc:sldChg chg="modTransition">
        <pc:chgData name="AJ Duffy" userId="ab7cb37d-f051-4fcf-b6b3-4cd3fb83dad2" providerId="ADAL" clId="{A5D99054-5100-4550-9239-4FEBBBFA097E}" dt="2024-01-13T02:20:48.560" v="0"/>
        <pc:sldMkLst>
          <pc:docMk/>
          <pc:sldMk cId="1986309339" sldId="275"/>
        </pc:sldMkLst>
      </pc:sldChg>
      <pc:sldChg chg="modTransition">
        <pc:chgData name="AJ Duffy" userId="ab7cb37d-f051-4fcf-b6b3-4cd3fb83dad2" providerId="ADAL" clId="{A5D99054-5100-4550-9239-4FEBBBFA097E}" dt="2024-01-13T02:20:48.560" v="0"/>
        <pc:sldMkLst>
          <pc:docMk/>
          <pc:sldMk cId="3898016112" sldId="302"/>
        </pc:sldMkLst>
      </pc:sldChg>
      <pc:sldChg chg="modTransition">
        <pc:chgData name="AJ Duffy" userId="ab7cb37d-f051-4fcf-b6b3-4cd3fb83dad2" providerId="ADAL" clId="{A5D99054-5100-4550-9239-4FEBBBFA097E}" dt="2024-01-13T02:20:48.560" v="0"/>
        <pc:sldMkLst>
          <pc:docMk/>
          <pc:sldMk cId="618346490" sldId="303"/>
        </pc:sldMkLst>
      </pc:sldChg>
      <pc:sldChg chg="modTransition">
        <pc:chgData name="AJ Duffy" userId="ab7cb37d-f051-4fcf-b6b3-4cd3fb83dad2" providerId="ADAL" clId="{A5D99054-5100-4550-9239-4FEBBBFA097E}" dt="2024-01-13T02:20:48.560" v="0"/>
        <pc:sldMkLst>
          <pc:docMk/>
          <pc:sldMk cId="1485668954" sldId="309"/>
        </pc:sldMkLst>
      </pc:sldChg>
      <pc:sldChg chg="modTransition modAnim">
        <pc:chgData name="AJ Duffy" userId="ab7cb37d-f051-4fcf-b6b3-4cd3fb83dad2" providerId="ADAL" clId="{A5D99054-5100-4550-9239-4FEBBBFA097E}" dt="2024-01-13T02:27:26.684" v="44"/>
        <pc:sldMkLst>
          <pc:docMk/>
          <pc:sldMk cId="3801802791" sldId="312"/>
        </pc:sldMkLst>
      </pc:sldChg>
      <pc:sldChg chg="modTransition modAnim">
        <pc:chgData name="AJ Duffy" userId="ab7cb37d-f051-4fcf-b6b3-4cd3fb83dad2" providerId="ADAL" clId="{A5D99054-5100-4550-9239-4FEBBBFA097E}" dt="2024-01-13T02:26:59.916" v="39"/>
        <pc:sldMkLst>
          <pc:docMk/>
          <pc:sldMk cId="1306257723" sldId="320"/>
        </pc:sldMkLst>
      </pc:sldChg>
      <pc:sldChg chg="modTransition modAnim">
        <pc:chgData name="AJ Duffy" userId="ab7cb37d-f051-4fcf-b6b3-4cd3fb83dad2" providerId="ADAL" clId="{A5D99054-5100-4550-9239-4FEBBBFA097E}" dt="2024-01-13T02:26:55.225" v="38"/>
        <pc:sldMkLst>
          <pc:docMk/>
          <pc:sldMk cId="4049443605" sldId="321"/>
        </pc:sldMkLst>
      </pc:sldChg>
      <pc:sldChg chg="modTransition">
        <pc:chgData name="AJ Duffy" userId="ab7cb37d-f051-4fcf-b6b3-4cd3fb83dad2" providerId="ADAL" clId="{A5D99054-5100-4550-9239-4FEBBBFA097E}" dt="2024-01-13T02:20:48.560" v="0"/>
        <pc:sldMkLst>
          <pc:docMk/>
          <pc:sldMk cId="2371823557" sldId="322"/>
        </pc:sldMkLst>
      </pc:sldChg>
      <pc:sldChg chg="modTransition modAnim">
        <pc:chgData name="AJ Duffy" userId="ab7cb37d-f051-4fcf-b6b3-4cd3fb83dad2" providerId="ADAL" clId="{A5D99054-5100-4550-9239-4FEBBBFA097E}" dt="2024-01-13T02:22:55.234" v="13"/>
        <pc:sldMkLst>
          <pc:docMk/>
          <pc:sldMk cId="1364934304" sldId="323"/>
        </pc:sldMkLst>
      </pc:sldChg>
      <pc:sldChg chg="modTransition modAnim">
        <pc:chgData name="AJ Duffy" userId="ab7cb37d-f051-4fcf-b6b3-4cd3fb83dad2" providerId="ADAL" clId="{A5D99054-5100-4550-9239-4FEBBBFA097E}" dt="2024-01-13T02:24:24.659" v="25"/>
        <pc:sldMkLst>
          <pc:docMk/>
          <pc:sldMk cId="4293786340" sldId="324"/>
        </pc:sldMkLst>
      </pc:sldChg>
      <pc:sldChg chg="modTransition modAnim">
        <pc:chgData name="AJ Duffy" userId="ab7cb37d-f051-4fcf-b6b3-4cd3fb83dad2" providerId="ADAL" clId="{A5D99054-5100-4550-9239-4FEBBBFA097E}" dt="2024-01-13T02:21:41.188" v="2"/>
        <pc:sldMkLst>
          <pc:docMk/>
          <pc:sldMk cId="1108938352" sldId="325"/>
        </pc:sldMkLst>
      </pc:sldChg>
      <pc:sldChg chg="modTransition modAnim">
        <pc:chgData name="AJ Duffy" userId="ab7cb37d-f051-4fcf-b6b3-4cd3fb83dad2" providerId="ADAL" clId="{A5D99054-5100-4550-9239-4FEBBBFA097E}" dt="2024-01-13T02:21:36.239" v="1"/>
        <pc:sldMkLst>
          <pc:docMk/>
          <pc:sldMk cId="4258014759" sldId="326"/>
        </pc:sldMkLst>
      </pc:sldChg>
      <pc:sldChg chg="modTransition modAnim">
        <pc:chgData name="AJ Duffy" userId="ab7cb37d-f051-4fcf-b6b3-4cd3fb83dad2" providerId="ADAL" clId="{A5D99054-5100-4550-9239-4FEBBBFA097E}" dt="2024-01-13T02:23:24.563" v="16"/>
        <pc:sldMkLst>
          <pc:docMk/>
          <pc:sldMk cId="78262613" sldId="329"/>
        </pc:sldMkLst>
      </pc:sldChg>
      <pc:sldChg chg="modTransition modAnim">
        <pc:chgData name="AJ Duffy" userId="ab7cb37d-f051-4fcf-b6b3-4cd3fb83dad2" providerId="ADAL" clId="{A5D99054-5100-4550-9239-4FEBBBFA097E}" dt="2024-01-13T02:24:17.682" v="24"/>
        <pc:sldMkLst>
          <pc:docMk/>
          <pc:sldMk cId="1220104652" sldId="330"/>
        </pc:sldMkLst>
      </pc:sldChg>
      <pc:sldChg chg="modTransition modAnim">
        <pc:chgData name="AJ Duffy" userId="ab7cb37d-f051-4fcf-b6b3-4cd3fb83dad2" providerId="ADAL" clId="{A5D99054-5100-4550-9239-4FEBBBFA097E}" dt="2024-01-13T02:24:36.408" v="26"/>
        <pc:sldMkLst>
          <pc:docMk/>
          <pc:sldMk cId="3731228224" sldId="331"/>
        </pc:sldMkLst>
      </pc:sldChg>
      <pc:sldChg chg="modTransition modAnim">
        <pc:chgData name="AJ Duffy" userId="ab7cb37d-f051-4fcf-b6b3-4cd3fb83dad2" providerId="ADAL" clId="{A5D99054-5100-4550-9239-4FEBBBFA097E}" dt="2024-01-13T02:27:20.905" v="43"/>
        <pc:sldMkLst>
          <pc:docMk/>
          <pc:sldMk cId="1144355982" sldId="332"/>
        </pc:sldMkLst>
      </pc:sldChg>
      <pc:sldChg chg="modTransition">
        <pc:chgData name="AJ Duffy" userId="ab7cb37d-f051-4fcf-b6b3-4cd3fb83dad2" providerId="ADAL" clId="{A5D99054-5100-4550-9239-4FEBBBFA097E}" dt="2024-01-13T02:20:48.560" v="0"/>
        <pc:sldMkLst>
          <pc:docMk/>
          <pc:sldMk cId="2642625321" sldId="333"/>
        </pc:sldMkLst>
      </pc:sldChg>
      <pc:sldChg chg="modTransition">
        <pc:chgData name="AJ Duffy" userId="ab7cb37d-f051-4fcf-b6b3-4cd3fb83dad2" providerId="ADAL" clId="{A5D99054-5100-4550-9239-4FEBBBFA097E}" dt="2024-01-13T02:20:48.560" v="0"/>
        <pc:sldMkLst>
          <pc:docMk/>
          <pc:sldMk cId="1360374159" sldId="334"/>
        </pc:sldMkLst>
      </pc:sldChg>
      <pc:sldChg chg="modTransition modAnim">
        <pc:chgData name="AJ Duffy" userId="ab7cb37d-f051-4fcf-b6b3-4cd3fb83dad2" providerId="ADAL" clId="{A5D99054-5100-4550-9239-4FEBBBFA097E}" dt="2024-01-13T02:23:03.707" v="14"/>
        <pc:sldMkLst>
          <pc:docMk/>
          <pc:sldMk cId="772678774" sldId="336"/>
        </pc:sldMkLst>
      </pc:sldChg>
      <pc:sldChg chg="modTransition modAnim">
        <pc:chgData name="AJ Duffy" userId="ab7cb37d-f051-4fcf-b6b3-4cd3fb83dad2" providerId="ADAL" clId="{A5D99054-5100-4550-9239-4FEBBBFA097E}" dt="2024-01-13T02:27:52.179" v="48"/>
        <pc:sldMkLst>
          <pc:docMk/>
          <pc:sldMk cId="2767057128" sldId="337"/>
        </pc:sldMkLst>
      </pc:sldChg>
      <pc:sldChg chg="modTransition modAnim">
        <pc:chgData name="AJ Duffy" userId="ab7cb37d-f051-4fcf-b6b3-4cd3fb83dad2" providerId="ADAL" clId="{A5D99054-5100-4550-9239-4FEBBBFA097E}" dt="2024-01-13T02:24:48.856" v="28"/>
        <pc:sldMkLst>
          <pc:docMk/>
          <pc:sldMk cId="3692663086" sldId="341"/>
        </pc:sldMkLst>
      </pc:sldChg>
      <pc:sldChg chg="modTransition">
        <pc:chgData name="AJ Duffy" userId="ab7cb37d-f051-4fcf-b6b3-4cd3fb83dad2" providerId="ADAL" clId="{A5D99054-5100-4550-9239-4FEBBBFA097E}" dt="2024-01-13T02:20:48.560" v="0"/>
        <pc:sldMkLst>
          <pc:docMk/>
          <pc:sldMk cId="3268684261" sldId="361"/>
        </pc:sldMkLst>
      </pc:sldChg>
      <pc:sldChg chg="modTransition">
        <pc:chgData name="AJ Duffy" userId="ab7cb37d-f051-4fcf-b6b3-4cd3fb83dad2" providerId="ADAL" clId="{A5D99054-5100-4550-9239-4FEBBBFA097E}" dt="2024-01-13T02:20:48.560" v="0"/>
        <pc:sldMkLst>
          <pc:docMk/>
          <pc:sldMk cId="3961810092" sldId="363"/>
        </pc:sldMkLst>
      </pc:sldChg>
      <pc:sldChg chg="modSp modTransition modAnim">
        <pc:chgData name="AJ Duffy" userId="ab7cb37d-f051-4fcf-b6b3-4cd3fb83dad2" providerId="ADAL" clId="{A5D99054-5100-4550-9239-4FEBBBFA097E}" dt="2024-01-13T02:26:49.254" v="37"/>
        <pc:sldMkLst>
          <pc:docMk/>
          <pc:sldMk cId="2183963263" sldId="365"/>
        </pc:sldMkLst>
        <pc:picChg chg="mod">
          <ac:chgData name="AJ Duffy" userId="ab7cb37d-f051-4fcf-b6b3-4cd3fb83dad2" providerId="ADAL" clId="{A5D99054-5100-4550-9239-4FEBBBFA097E}" dt="2024-01-13T02:26:35.766" v="32" actId="14100"/>
          <ac:picMkLst>
            <pc:docMk/>
            <pc:sldMk cId="2183963263" sldId="365"/>
            <ac:picMk id="3" creationId="{DF260EE0-F2AD-DE69-98B3-C71CAFB7E0E4}"/>
          </ac:picMkLst>
        </pc:picChg>
        <pc:picChg chg="mod">
          <ac:chgData name="AJ Duffy" userId="ab7cb37d-f051-4fcf-b6b3-4cd3fb83dad2" providerId="ADAL" clId="{A5D99054-5100-4550-9239-4FEBBBFA097E}" dt="2024-01-13T02:26:45.024" v="35" actId="1076"/>
          <ac:picMkLst>
            <pc:docMk/>
            <pc:sldMk cId="2183963263" sldId="365"/>
            <ac:picMk id="9" creationId="{A2469BFB-2EC4-89EF-9B8F-B5BA1E8E0C70}"/>
          </ac:picMkLst>
        </pc:picChg>
      </pc:sldChg>
      <pc:sldChg chg="modTransition modAnim">
        <pc:chgData name="AJ Duffy" userId="ab7cb37d-f051-4fcf-b6b3-4cd3fb83dad2" providerId="ADAL" clId="{A5D99054-5100-4550-9239-4FEBBBFA097E}" dt="2024-01-13T02:24:11.957" v="23"/>
        <pc:sldMkLst>
          <pc:docMk/>
          <pc:sldMk cId="3078417512" sldId="366"/>
        </pc:sldMkLst>
      </pc:sldChg>
      <pc:sldChg chg="modTransition modAnim">
        <pc:chgData name="AJ Duffy" userId="ab7cb37d-f051-4fcf-b6b3-4cd3fb83dad2" providerId="ADAL" clId="{A5D99054-5100-4550-9239-4FEBBBFA097E}" dt="2024-01-13T02:24:05.515" v="22"/>
        <pc:sldMkLst>
          <pc:docMk/>
          <pc:sldMk cId="2049861356" sldId="369"/>
        </pc:sldMkLst>
      </pc:sldChg>
      <pc:sldChg chg="modTransition">
        <pc:chgData name="AJ Duffy" userId="ab7cb37d-f051-4fcf-b6b3-4cd3fb83dad2" providerId="ADAL" clId="{A5D99054-5100-4550-9239-4FEBBBFA097E}" dt="2024-01-13T02:20:48.560" v="0"/>
        <pc:sldMkLst>
          <pc:docMk/>
          <pc:sldMk cId="1802808347" sldId="370"/>
        </pc:sldMkLst>
      </pc:sldChg>
      <pc:sldChg chg="modTransition">
        <pc:chgData name="AJ Duffy" userId="ab7cb37d-f051-4fcf-b6b3-4cd3fb83dad2" providerId="ADAL" clId="{A5D99054-5100-4550-9239-4FEBBBFA097E}" dt="2024-01-13T02:20:48.560" v="0"/>
        <pc:sldMkLst>
          <pc:docMk/>
          <pc:sldMk cId="1642039046" sldId="371"/>
        </pc:sldMkLst>
      </pc:sldChg>
      <pc:sldChg chg="modTransition">
        <pc:chgData name="AJ Duffy" userId="ab7cb37d-f051-4fcf-b6b3-4cd3fb83dad2" providerId="ADAL" clId="{A5D99054-5100-4550-9239-4FEBBBFA097E}" dt="2024-01-13T02:20:48.560" v="0"/>
        <pc:sldMkLst>
          <pc:docMk/>
          <pc:sldMk cId="454165632" sldId="372"/>
        </pc:sldMkLst>
      </pc:sldChg>
      <pc:sldChg chg="modTransition">
        <pc:chgData name="AJ Duffy" userId="ab7cb37d-f051-4fcf-b6b3-4cd3fb83dad2" providerId="ADAL" clId="{A5D99054-5100-4550-9239-4FEBBBFA097E}" dt="2024-01-13T02:20:48.560" v="0"/>
        <pc:sldMkLst>
          <pc:docMk/>
          <pc:sldMk cId="371412935" sldId="373"/>
        </pc:sldMkLst>
      </pc:sldChg>
      <pc:sldChg chg="modTransition">
        <pc:chgData name="AJ Duffy" userId="ab7cb37d-f051-4fcf-b6b3-4cd3fb83dad2" providerId="ADAL" clId="{A5D99054-5100-4550-9239-4FEBBBFA097E}" dt="2024-01-13T02:20:48.560" v="0"/>
        <pc:sldMkLst>
          <pc:docMk/>
          <pc:sldMk cId="276650179" sldId="375"/>
        </pc:sldMkLst>
      </pc:sldChg>
      <pc:sldChg chg="modTransition">
        <pc:chgData name="AJ Duffy" userId="ab7cb37d-f051-4fcf-b6b3-4cd3fb83dad2" providerId="ADAL" clId="{A5D99054-5100-4550-9239-4FEBBBFA097E}" dt="2024-01-13T02:20:48.560" v="0"/>
        <pc:sldMkLst>
          <pc:docMk/>
          <pc:sldMk cId="2096103420" sldId="376"/>
        </pc:sldMkLst>
      </pc:sldChg>
      <pc:sldChg chg="modTransition">
        <pc:chgData name="AJ Duffy" userId="ab7cb37d-f051-4fcf-b6b3-4cd3fb83dad2" providerId="ADAL" clId="{A5D99054-5100-4550-9239-4FEBBBFA097E}" dt="2024-01-13T02:20:48.560" v="0"/>
        <pc:sldMkLst>
          <pc:docMk/>
          <pc:sldMk cId="2082595134" sldId="377"/>
        </pc:sldMkLst>
      </pc:sldChg>
      <pc:sldChg chg="modTransition">
        <pc:chgData name="AJ Duffy" userId="ab7cb37d-f051-4fcf-b6b3-4cd3fb83dad2" providerId="ADAL" clId="{A5D99054-5100-4550-9239-4FEBBBFA097E}" dt="2024-01-13T02:20:48.560" v="0"/>
        <pc:sldMkLst>
          <pc:docMk/>
          <pc:sldMk cId="2795683243" sldId="378"/>
        </pc:sldMkLst>
      </pc:sldChg>
      <pc:sldChg chg="modTransition">
        <pc:chgData name="AJ Duffy" userId="ab7cb37d-f051-4fcf-b6b3-4cd3fb83dad2" providerId="ADAL" clId="{A5D99054-5100-4550-9239-4FEBBBFA097E}" dt="2024-01-13T02:20:48.560" v="0"/>
        <pc:sldMkLst>
          <pc:docMk/>
          <pc:sldMk cId="1075395772" sldId="379"/>
        </pc:sldMkLst>
      </pc:sldChg>
      <pc:sldChg chg="modTransition">
        <pc:chgData name="AJ Duffy" userId="ab7cb37d-f051-4fcf-b6b3-4cd3fb83dad2" providerId="ADAL" clId="{A5D99054-5100-4550-9239-4FEBBBFA097E}" dt="2024-01-13T02:20:48.560" v="0"/>
        <pc:sldMkLst>
          <pc:docMk/>
          <pc:sldMk cId="2430384291" sldId="380"/>
        </pc:sldMkLst>
      </pc:sldChg>
      <pc:sldChg chg="modTransition">
        <pc:chgData name="AJ Duffy" userId="ab7cb37d-f051-4fcf-b6b3-4cd3fb83dad2" providerId="ADAL" clId="{A5D99054-5100-4550-9239-4FEBBBFA097E}" dt="2024-01-13T02:20:48.560" v="0"/>
        <pc:sldMkLst>
          <pc:docMk/>
          <pc:sldMk cId="2053847536" sldId="381"/>
        </pc:sldMkLst>
      </pc:sldChg>
      <pc:sldChg chg="modTransition">
        <pc:chgData name="AJ Duffy" userId="ab7cb37d-f051-4fcf-b6b3-4cd3fb83dad2" providerId="ADAL" clId="{A5D99054-5100-4550-9239-4FEBBBFA097E}" dt="2024-01-13T02:20:48.560" v="0"/>
        <pc:sldMkLst>
          <pc:docMk/>
          <pc:sldMk cId="1753758277" sldId="382"/>
        </pc:sldMkLst>
      </pc:sldChg>
      <pc:sldChg chg="modTransition">
        <pc:chgData name="AJ Duffy" userId="ab7cb37d-f051-4fcf-b6b3-4cd3fb83dad2" providerId="ADAL" clId="{A5D99054-5100-4550-9239-4FEBBBFA097E}" dt="2024-01-13T02:20:48.560" v="0"/>
        <pc:sldMkLst>
          <pc:docMk/>
          <pc:sldMk cId="1813342987" sldId="383"/>
        </pc:sldMkLst>
      </pc:sldChg>
      <pc:sldChg chg="modTransition modAnim">
        <pc:chgData name="AJ Duffy" userId="ab7cb37d-f051-4fcf-b6b3-4cd3fb83dad2" providerId="ADAL" clId="{A5D99054-5100-4550-9239-4FEBBBFA097E}" dt="2024-01-13T02:23:50.100" v="20"/>
        <pc:sldMkLst>
          <pc:docMk/>
          <pc:sldMk cId="194381454" sldId="385"/>
        </pc:sldMkLst>
      </pc:sldChg>
      <pc:sldChg chg="modTransition modAnim">
        <pc:chgData name="AJ Duffy" userId="ab7cb37d-f051-4fcf-b6b3-4cd3fb83dad2" providerId="ADAL" clId="{A5D99054-5100-4550-9239-4FEBBBFA097E}" dt="2024-01-13T02:26:22.621" v="30"/>
        <pc:sldMkLst>
          <pc:docMk/>
          <pc:sldMk cId="426027187" sldId="387"/>
        </pc:sldMkLst>
      </pc:sldChg>
      <pc:sldChg chg="modTransition">
        <pc:chgData name="AJ Duffy" userId="ab7cb37d-f051-4fcf-b6b3-4cd3fb83dad2" providerId="ADAL" clId="{A5D99054-5100-4550-9239-4FEBBBFA097E}" dt="2024-01-13T02:20:48.560" v="0"/>
        <pc:sldMkLst>
          <pc:docMk/>
          <pc:sldMk cId="2987624466" sldId="388"/>
        </pc:sldMkLst>
      </pc:sldChg>
      <pc:sldChg chg="modTransition">
        <pc:chgData name="AJ Duffy" userId="ab7cb37d-f051-4fcf-b6b3-4cd3fb83dad2" providerId="ADAL" clId="{A5D99054-5100-4550-9239-4FEBBBFA097E}" dt="2024-01-13T02:20:48.560" v="0"/>
        <pc:sldMkLst>
          <pc:docMk/>
          <pc:sldMk cId="2984478033" sldId="389"/>
        </pc:sldMkLst>
      </pc:sldChg>
      <pc:sldChg chg="modTransition">
        <pc:chgData name="AJ Duffy" userId="ab7cb37d-f051-4fcf-b6b3-4cd3fb83dad2" providerId="ADAL" clId="{A5D99054-5100-4550-9239-4FEBBBFA097E}" dt="2024-01-13T02:20:48.560" v="0"/>
        <pc:sldMkLst>
          <pc:docMk/>
          <pc:sldMk cId="4024486498" sldId="390"/>
        </pc:sldMkLst>
      </pc:sldChg>
      <pc:sldChg chg="modTransition">
        <pc:chgData name="AJ Duffy" userId="ab7cb37d-f051-4fcf-b6b3-4cd3fb83dad2" providerId="ADAL" clId="{A5D99054-5100-4550-9239-4FEBBBFA097E}" dt="2024-01-13T02:20:48.560" v="0"/>
        <pc:sldMkLst>
          <pc:docMk/>
          <pc:sldMk cId="3976446623" sldId="391"/>
        </pc:sldMkLst>
      </pc:sldChg>
      <pc:sldChg chg="modTransition">
        <pc:chgData name="AJ Duffy" userId="ab7cb37d-f051-4fcf-b6b3-4cd3fb83dad2" providerId="ADAL" clId="{A5D99054-5100-4550-9239-4FEBBBFA097E}" dt="2024-01-13T02:20:48.560" v="0"/>
        <pc:sldMkLst>
          <pc:docMk/>
          <pc:sldMk cId="4083229255" sldId="392"/>
        </pc:sldMkLst>
      </pc:sldChg>
      <pc:sldChg chg="modTransition">
        <pc:chgData name="AJ Duffy" userId="ab7cb37d-f051-4fcf-b6b3-4cd3fb83dad2" providerId="ADAL" clId="{A5D99054-5100-4550-9239-4FEBBBFA097E}" dt="2024-01-13T02:20:48.560" v="0"/>
        <pc:sldMkLst>
          <pc:docMk/>
          <pc:sldMk cId="1738429713" sldId="393"/>
        </pc:sldMkLst>
      </pc:sldChg>
      <pc:sldChg chg="modTransition">
        <pc:chgData name="AJ Duffy" userId="ab7cb37d-f051-4fcf-b6b3-4cd3fb83dad2" providerId="ADAL" clId="{A5D99054-5100-4550-9239-4FEBBBFA097E}" dt="2024-01-13T02:20:48.560" v="0"/>
        <pc:sldMkLst>
          <pc:docMk/>
          <pc:sldMk cId="1124014384" sldId="394"/>
        </pc:sldMkLst>
      </pc:sldChg>
      <pc:sldChg chg="modTransition">
        <pc:chgData name="AJ Duffy" userId="ab7cb37d-f051-4fcf-b6b3-4cd3fb83dad2" providerId="ADAL" clId="{A5D99054-5100-4550-9239-4FEBBBFA097E}" dt="2024-01-13T02:20:48.560" v="0"/>
        <pc:sldMkLst>
          <pc:docMk/>
          <pc:sldMk cId="915608811" sldId="3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47FB2C-67DA-438E-96AB-A893371918E9}" type="datetimeFigureOut">
              <a:rPr lang="en-US" smtClean="0"/>
              <a:t>1/12/2024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1E0770-3B4E-418A-B87D-8DB3CBA4D7B4}" type="slidenum">
              <a:rPr lang="en-US" smtClean="0"/>
              <a:t>‹#›</a:t>
            </a:fld>
            <a:endParaRPr lang="en-US" dirty="0"/>
          </a:p>
        </p:txBody>
      </p:sp>
    </p:spTree>
    <p:extLst>
      <p:ext uri="{BB962C8B-B14F-4D97-AF65-F5344CB8AC3E}">
        <p14:creationId xmlns:p14="http://schemas.microsoft.com/office/powerpoint/2010/main" val="602205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E0770-3B4E-418A-B87D-8DB3CBA4D7B4}" type="slidenum">
              <a:rPr lang="en-US" smtClean="0"/>
              <a:t>3</a:t>
            </a:fld>
            <a:endParaRPr lang="en-US" dirty="0"/>
          </a:p>
        </p:txBody>
      </p:sp>
    </p:spTree>
    <p:extLst>
      <p:ext uri="{BB962C8B-B14F-4D97-AF65-F5344CB8AC3E}">
        <p14:creationId xmlns:p14="http://schemas.microsoft.com/office/powerpoint/2010/main" val="4281371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E0770-3B4E-418A-B87D-8DB3CBA4D7B4}" type="slidenum">
              <a:rPr lang="en-US" smtClean="0"/>
              <a:t>29</a:t>
            </a:fld>
            <a:endParaRPr lang="en-US" dirty="0"/>
          </a:p>
        </p:txBody>
      </p:sp>
    </p:spTree>
    <p:extLst>
      <p:ext uri="{BB962C8B-B14F-4D97-AF65-F5344CB8AC3E}">
        <p14:creationId xmlns:p14="http://schemas.microsoft.com/office/powerpoint/2010/main" val="642260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E0770-3B4E-418A-B87D-8DB3CBA4D7B4}" type="slidenum">
              <a:rPr lang="en-US" smtClean="0"/>
              <a:t>42</a:t>
            </a:fld>
            <a:endParaRPr lang="en-US" dirty="0"/>
          </a:p>
        </p:txBody>
      </p:sp>
    </p:spTree>
    <p:extLst>
      <p:ext uri="{BB962C8B-B14F-4D97-AF65-F5344CB8AC3E}">
        <p14:creationId xmlns:p14="http://schemas.microsoft.com/office/powerpoint/2010/main" val="2644426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360F6A-E1C1-4CA3-8A3A-321E83B84471}" type="datetimeFigureOut">
              <a:rPr lang="en-US" smtClean="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AEC7A-3A16-40F7-A84C-9F5188C3208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60F6A-E1C1-4CA3-8A3A-321E83B84471}" type="datetimeFigureOut">
              <a:rPr lang="en-US" smtClean="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AEC7A-3A16-40F7-A84C-9F5188C3208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75360F6A-E1C1-4CA3-8A3A-321E83B84471}" type="datetimeFigureOut">
              <a:rPr lang="en-US" smtClean="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AEC7A-3A16-40F7-A84C-9F5188C32085}" type="slidenum">
              <a:rPr lang="en-US" smtClean="0"/>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AD9223A-1823-4FFD-8488-C8814A3DE863}"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A2918-3F81-4BFB-BB4E-0FCE93DCD1B1}" type="slidenum">
              <a:rPr lang="en-US" smtClean="0"/>
              <a:t>‹#›</a:t>
            </a:fld>
            <a:endParaRPr lang="en-US"/>
          </a:p>
        </p:txBody>
      </p:sp>
    </p:spTree>
    <p:extLst>
      <p:ext uri="{BB962C8B-B14F-4D97-AF65-F5344CB8AC3E}">
        <p14:creationId xmlns:p14="http://schemas.microsoft.com/office/powerpoint/2010/main" val="408707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60F6A-E1C1-4CA3-8A3A-321E83B84471}" type="datetimeFigureOut">
              <a:rPr lang="en-US" smtClean="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AEC7A-3A16-40F7-A84C-9F5188C32085}" type="slidenum">
              <a:rPr lang="en-US" smtClean="0"/>
              <a:t>‹#›</a:t>
            </a:fld>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60F6A-E1C1-4CA3-8A3A-321E83B84471}" type="datetimeFigureOut">
              <a:rPr lang="en-US" smtClean="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AEC7A-3A16-40F7-A84C-9F5188C3208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75360F6A-E1C1-4CA3-8A3A-321E83B84471}" type="datetimeFigureOut">
              <a:rPr lang="en-US" smtClean="0"/>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4AEC7A-3A16-40F7-A84C-9F5188C32085}" type="slidenum">
              <a:rPr lang="en-US" smtClean="0"/>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360F6A-E1C1-4CA3-8A3A-321E83B84471}" type="datetimeFigureOut">
              <a:rPr lang="en-US" smtClean="0"/>
              <a:t>1/12/2024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4AEC7A-3A16-40F7-A84C-9F5188C3208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60F6A-E1C1-4CA3-8A3A-321E83B84471}" type="datetimeFigureOut">
              <a:rPr lang="en-US" smtClean="0"/>
              <a:t>1/12/2024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4AEC7A-3A16-40F7-A84C-9F5188C3208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75360F6A-E1C1-4CA3-8A3A-321E83B84471}" type="datetimeFigureOut">
              <a:rPr lang="en-US" smtClean="0"/>
              <a:t>1/12/2024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4AEC7A-3A16-40F7-A84C-9F5188C3208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75360F6A-E1C1-4CA3-8A3A-321E83B84471}" type="datetimeFigureOut">
              <a:rPr lang="en-US" smtClean="0"/>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4AEC7A-3A16-40F7-A84C-9F5188C32085}" type="slidenum">
              <a:rPr lang="en-US" smtClean="0"/>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60F6A-E1C1-4CA3-8A3A-321E83B84471}" type="datetimeFigureOut">
              <a:rPr lang="en-US" smtClean="0"/>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4AEC7A-3A16-40F7-A84C-9F5188C32085}" type="slidenum">
              <a:rPr lang="en-US" smtClean="0"/>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5360F6A-E1C1-4CA3-8A3A-321E83B84471}" type="datetimeFigureOut">
              <a:rPr lang="en-US" smtClean="0"/>
              <a:t>1/12/2024</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04AEC7A-3A16-40F7-A84C-9F5188C32085}" type="slidenum">
              <a:rPr lang="en-US" smtClean="0"/>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7.jpeg"/><Relationship Id="rId7" Type="http://schemas.openxmlformats.org/officeDocument/2006/relationships/image" Target="../media/image41.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6.xml"/><Relationship Id="rId4" Type="http://schemas.openxmlformats.org/officeDocument/2006/relationships/image" Target="../media/image55.jpg"/></Relationships>
</file>

<file path=ppt/slides/_rels/slide36.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6.xml"/><Relationship Id="rId5" Type="http://schemas.openxmlformats.org/officeDocument/2006/relationships/image" Target="../media/image60.jpeg"/><Relationship Id="rId4" Type="http://schemas.openxmlformats.org/officeDocument/2006/relationships/image" Target="../media/image59.jpg"/></Relationships>
</file>

<file path=ppt/slides/_rels/slide3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eg"/><Relationship Id="rId1" Type="http://schemas.openxmlformats.org/officeDocument/2006/relationships/slideLayout" Target="../slideLayouts/slideLayout12.xml"/><Relationship Id="rId5" Type="http://schemas.openxmlformats.org/officeDocument/2006/relationships/image" Target="../media/image64.jpg"/><Relationship Id="rId4" Type="http://schemas.openxmlformats.org/officeDocument/2006/relationships/image" Target="../media/image63.jp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2.webp"/><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jpeg"/><Relationship Id="rId1" Type="http://schemas.openxmlformats.org/officeDocument/2006/relationships/slideLayout" Target="../slideLayouts/slideLayout7.xml"/><Relationship Id="rId6" Type="http://schemas.openxmlformats.org/officeDocument/2006/relationships/image" Target="../media/image80.jpg"/><Relationship Id="rId5" Type="http://schemas.openxmlformats.org/officeDocument/2006/relationships/image" Target="../media/image79.jpg"/><Relationship Id="rId4" Type="http://schemas.openxmlformats.org/officeDocument/2006/relationships/image" Target="../media/image78.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84.jpg"/><Relationship Id="rId1" Type="http://schemas.openxmlformats.org/officeDocument/2006/relationships/slideLayout" Target="../slideLayouts/slideLayout6.xml"/><Relationship Id="rId4" Type="http://schemas.openxmlformats.org/officeDocument/2006/relationships/image" Target="../media/image86.jpg"/></Relationships>
</file>

<file path=ppt/slides/_rels/slide5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2533650"/>
          </a:xfrm>
        </p:spPr>
        <p:txBody>
          <a:bodyPr>
            <a:normAutofit/>
          </a:bodyPr>
          <a:lstStyle/>
          <a:p>
            <a:r>
              <a:rPr lang="en-US" sz="4400" b="1" dirty="0"/>
              <a:t>37</a:t>
            </a:r>
            <a:r>
              <a:rPr lang="en-US" sz="4400" b="1" baseline="30000" dirty="0"/>
              <a:t>th</a:t>
            </a:r>
            <a:r>
              <a:rPr lang="en-US" sz="4400" b="1" dirty="0"/>
              <a:t> Annual </a:t>
            </a:r>
            <a:br>
              <a:rPr lang="en-US" sz="4400" b="1" dirty="0"/>
            </a:br>
            <a:r>
              <a:rPr lang="en-US" sz="4400" b="1" dirty="0"/>
              <a:t>William E. “Pinky” Newell</a:t>
            </a:r>
            <a:br>
              <a:rPr lang="en-US" sz="4400" b="1" dirty="0"/>
            </a:br>
            <a:r>
              <a:rPr lang="en-US" sz="4400" b="1" dirty="0"/>
              <a:t>Address</a:t>
            </a:r>
            <a:endParaRPr lang="en-US" b="1" dirty="0">
              <a:solidFill>
                <a:schemeClr val="bg1"/>
              </a:solidFill>
            </a:endParaRPr>
          </a:p>
        </p:txBody>
      </p:sp>
      <p:sp>
        <p:nvSpPr>
          <p:cNvPr id="3" name="Subtitle 2"/>
          <p:cNvSpPr>
            <a:spLocks noGrp="1"/>
          </p:cNvSpPr>
          <p:nvPr>
            <p:ph type="subTitle" idx="1"/>
          </p:nvPr>
        </p:nvSpPr>
        <p:spPr>
          <a:xfrm>
            <a:off x="1371600" y="3556001"/>
            <a:ext cx="3505200" cy="1473200"/>
          </a:xfrm>
        </p:spPr>
        <p:txBody>
          <a:bodyPr>
            <a:normAutofit lnSpcReduction="10000"/>
          </a:bodyPr>
          <a:lstStyle/>
          <a:p>
            <a:r>
              <a:rPr lang="en-US" sz="2800" b="1" dirty="0">
                <a:solidFill>
                  <a:schemeClr val="bg1"/>
                </a:solidFill>
              </a:rPr>
              <a:t>76</a:t>
            </a:r>
            <a:r>
              <a:rPr lang="en-US" sz="2800" b="1" baseline="30000" dirty="0">
                <a:solidFill>
                  <a:schemeClr val="bg1"/>
                </a:solidFill>
              </a:rPr>
              <a:t>th</a:t>
            </a:r>
            <a:r>
              <a:rPr lang="en-US" sz="2800" b="1" dirty="0">
                <a:solidFill>
                  <a:schemeClr val="bg1"/>
                </a:solidFill>
              </a:rPr>
              <a:t> EATA Meeting</a:t>
            </a:r>
          </a:p>
          <a:p>
            <a:r>
              <a:rPr lang="en-US" sz="2800" b="1" dirty="0">
                <a:solidFill>
                  <a:schemeClr val="bg1"/>
                </a:solidFill>
              </a:rPr>
              <a:t>January 6, 2024</a:t>
            </a:r>
          </a:p>
          <a:p>
            <a:r>
              <a:rPr lang="en-US" sz="2800" b="1" dirty="0">
                <a:solidFill>
                  <a:schemeClr val="bg1"/>
                </a:solidFill>
              </a:rPr>
              <a:t>Mashantucket, CT</a:t>
            </a:r>
          </a:p>
        </p:txBody>
      </p:sp>
      <p:pic>
        <p:nvPicPr>
          <p:cNvPr id="6" name="Picture 5">
            <a:extLst>
              <a:ext uri="{FF2B5EF4-FFF2-40B4-BE49-F238E27FC236}">
                <a16:creationId xmlns:a16="http://schemas.microsoft.com/office/drawing/2014/main" id="{EDD6F8ED-FD7D-4C8F-8823-F7CF30D39B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8423" y="3807662"/>
            <a:ext cx="2678887" cy="1188720"/>
          </a:xfrm>
          <a:prstGeom prst="rect">
            <a:avLst/>
          </a:prstGeom>
        </p:spPr>
      </p:pic>
    </p:spTree>
    <p:extLst>
      <p:ext uri="{BB962C8B-B14F-4D97-AF65-F5344CB8AC3E}">
        <p14:creationId xmlns:p14="http://schemas.microsoft.com/office/powerpoint/2010/main" val="27636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2A09828-F9AF-49A2-84AC-F5FFF635D239}"/>
              </a:ext>
            </a:extLst>
          </p:cNvPr>
          <p:cNvSpPr>
            <a:spLocks noGrp="1"/>
          </p:cNvSpPr>
          <p:nvPr>
            <p:ph type="title"/>
          </p:nvPr>
        </p:nvSpPr>
        <p:spPr/>
        <p:txBody>
          <a:bodyPr>
            <a:normAutofit/>
          </a:bodyPr>
          <a:lstStyle/>
          <a:p>
            <a:r>
              <a:rPr lang="en-US" sz="5400" b="1" dirty="0"/>
              <a:t>Education:</a:t>
            </a:r>
          </a:p>
        </p:txBody>
      </p:sp>
      <p:pic>
        <p:nvPicPr>
          <p:cNvPr id="13" name="Content Placeholder 12">
            <a:extLst>
              <a:ext uri="{FF2B5EF4-FFF2-40B4-BE49-F238E27FC236}">
                <a16:creationId xmlns:a16="http://schemas.microsoft.com/office/drawing/2014/main" id="{A7B6866B-AB62-48BD-B2C9-72313A24B050}"/>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19200" y="2679192"/>
            <a:ext cx="2373160" cy="3566160"/>
          </a:xfrm>
          <a:prstGeom prst="rect">
            <a:avLst/>
          </a:prstGeom>
          <a:ln>
            <a:noFill/>
          </a:ln>
          <a:effectLst>
            <a:softEdge rad="112500"/>
          </a:effectLst>
        </p:spPr>
      </p:pic>
      <p:sp>
        <p:nvSpPr>
          <p:cNvPr id="11" name="Content Placeholder 10">
            <a:extLst>
              <a:ext uri="{FF2B5EF4-FFF2-40B4-BE49-F238E27FC236}">
                <a16:creationId xmlns:a16="http://schemas.microsoft.com/office/drawing/2014/main" id="{056D07F7-57A8-49B9-A010-8FA35F39B6EB}"/>
              </a:ext>
            </a:extLst>
          </p:cNvPr>
          <p:cNvSpPr>
            <a:spLocks noGrp="1"/>
          </p:cNvSpPr>
          <p:nvPr>
            <p:ph sz="quarter" idx="14"/>
          </p:nvPr>
        </p:nvSpPr>
        <p:spPr/>
        <p:txBody>
          <a:bodyPr>
            <a:normAutofit/>
          </a:bodyPr>
          <a:lstStyle/>
          <a:p>
            <a:r>
              <a:rPr lang="en-US" sz="2800" dirty="0"/>
              <a:t>Bud’s father was MD and director of Student Health at Purdue</a:t>
            </a:r>
          </a:p>
          <a:p>
            <a:pPr marL="0" indent="0">
              <a:buNone/>
            </a:pPr>
            <a:endParaRPr lang="en-US" sz="2800" dirty="0"/>
          </a:p>
          <a:p>
            <a:r>
              <a:rPr lang="en-US" sz="2800" dirty="0"/>
              <a:t>Pinky’s team MD</a:t>
            </a:r>
          </a:p>
        </p:txBody>
      </p:sp>
    </p:spTree>
    <p:extLst>
      <p:ext uri="{BB962C8B-B14F-4D97-AF65-F5344CB8AC3E}">
        <p14:creationId xmlns:p14="http://schemas.microsoft.com/office/powerpoint/2010/main" val="2049861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b="1" dirty="0"/>
              <a:t>Mt. Rushmore of AT Education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5713" y="2523553"/>
            <a:ext cx="1737360" cy="3572447"/>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021" y="2262884"/>
            <a:ext cx="1778770" cy="3572447"/>
          </a:xfrm>
          <a:prstGeom prst="rect">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2297987"/>
            <a:ext cx="1828800" cy="3572447"/>
          </a:xfrm>
          <a:prstGeom prst="rect">
            <a:avLst/>
          </a:prstGeom>
          <a:ln>
            <a:noFill/>
          </a:ln>
          <a:effectLst>
            <a:softEdge rad="112500"/>
          </a:effectLst>
        </p:spPr>
      </p:pic>
      <p:sp>
        <p:nvSpPr>
          <p:cNvPr id="8" name="Rectangle 7"/>
          <p:cNvSpPr/>
          <p:nvPr/>
        </p:nvSpPr>
        <p:spPr>
          <a:xfrm>
            <a:off x="203585" y="6096000"/>
            <a:ext cx="1828800" cy="584775"/>
          </a:xfrm>
          <a:prstGeom prst="rect">
            <a:avLst/>
          </a:prstGeom>
        </p:spPr>
        <p:txBody>
          <a:bodyPr wrap="square">
            <a:spAutoFit/>
          </a:bodyPr>
          <a:lstStyle/>
          <a:p>
            <a:pPr algn="ctr"/>
            <a:r>
              <a:rPr lang="en-US" sz="1600" dirty="0">
                <a:solidFill>
                  <a:schemeClr val="tx2"/>
                </a:solidFill>
              </a:rPr>
              <a:t>John Shrader</a:t>
            </a:r>
          </a:p>
          <a:p>
            <a:pPr algn="ctr"/>
            <a:r>
              <a:rPr lang="en-US" sz="1600" dirty="0">
                <a:solidFill>
                  <a:schemeClr val="tx2"/>
                </a:solidFill>
              </a:rPr>
              <a:t>Indiana University</a:t>
            </a:r>
          </a:p>
        </p:txBody>
      </p:sp>
      <p:sp>
        <p:nvSpPr>
          <p:cNvPr id="9" name="Rectangle 8"/>
          <p:cNvSpPr/>
          <p:nvPr/>
        </p:nvSpPr>
        <p:spPr>
          <a:xfrm>
            <a:off x="5940689" y="6096000"/>
            <a:ext cx="2133600" cy="584775"/>
          </a:xfrm>
          <a:prstGeom prst="rect">
            <a:avLst/>
          </a:prstGeom>
        </p:spPr>
        <p:txBody>
          <a:bodyPr wrap="square">
            <a:spAutoFit/>
          </a:bodyPr>
          <a:lstStyle/>
          <a:p>
            <a:pPr algn="ctr"/>
            <a:r>
              <a:rPr lang="en-US" sz="1600" dirty="0">
                <a:solidFill>
                  <a:schemeClr val="tx2"/>
                </a:solidFill>
              </a:rPr>
              <a:t>Bob Behnke</a:t>
            </a:r>
          </a:p>
          <a:p>
            <a:pPr algn="ctr"/>
            <a:r>
              <a:rPr lang="en-US" sz="1600" dirty="0">
                <a:solidFill>
                  <a:schemeClr val="tx2"/>
                </a:solidFill>
              </a:rPr>
              <a:t>Indiana St University</a:t>
            </a:r>
          </a:p>
        </p:txBody>
      </p:sp>
      <p:sp>
        <p:nvSpPr>
          <p:cNvPr id="10" name="Rectangle 9"/>
          <p:cNvSpPr/>
          <p:nvPr/>
        </p:nvSpPr>
        <p:spPr>
          <a:xfrm>
            <a:off x="2937126" y="6008757"/>
            <a:ext cx="2209800" cy="584775"/>
          </a:xfrm>
          <a:prstGeom prst="rect">
            <a:avLst/>
          </a:prstGeom>
        </p:spPr>
        <p:txBody>
          <a:bodyPr wrap="square">
            <a:spAutoFit/>
          </a:bodyPr>
          <a:lstStyle/>
          <a:p>
            <a:pPr algn="ctr"/>
            <a:r>
              <a:rPr lang="en-US" sz="1600" dirty="0">
                <a:solidFill>
                  <a:schemeClr val="tx2"/>
                </a:solidFill>
              </a:rPr>
              <a:t>Gary Delforge</a:t>
            </a:r>
          </a:p>
          <a:p>
            <a:pPr algn="ctr"/>
            <a:r>
              <a:rPr lang="en-US" sz="1600" dirty="0">
                <a:solidFill>
                  <a:schemeClr val="tx2"/>
                </a:solidFill>
              </a:rPr>
              <a:t>University of Arizona</a:t>
            </a:r>
          </a:p>
        </p:txBody>
      </p:sp>
    </p:spTree>
    <p:extLst>
      <p:ext uri="{BB962C8B-B14F-4D97-AF65-F5344CB8AC3E}">
        <p14:creationId xmlns:p14="http://schemas.microsoft.com/office/powerpoint/2010/main" val="2399988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ctr"/>
            <a:r>
              <a:rPr lang="en-US" sz="4800" b="1" dirty="0"/>
              <a:t>Early Educational Programs</a:t>
            </a:r>
          </a:p>
        </p:txBody>
      </p:sp>
      <p:sp>
        <p:nvSpPr>
          <p:cNvPr id="3" name="Content Placeholder 2"/>
          <p:cNvSpPr>
            <a:spLocks noGrp="1"/>
          </p:cNvSpPr>
          <p:nvPr>
            <p:ph idx="1"/>
          </p:nvPr>
        </p:nvSpPr>
        <p:spPr>
          <a:xfrm>
            <a:off x="915256" y="2286000"/>
            <a:ext cx="8229600" cy="4389120"/>
          </a:xfrm>
        </p:spPr>
        <p:txBody>
          <a:bodyPr>
            <a:normAutofit/>
          </a:bodyPr>
          <a:lstStyle/>
          <a:p>
            <a:r>
              <a:rPr lang="en-US" dirty="0"/>
              <a:t>1959 – essentially a pre PT program</a:t>
            </a:r>
          </a:p>
          <a:p>
            <a:r>
              <a:rPr lang="en-US" dirty="0"/>
              <a:t>1970 – The First Four</a:t>
            </a:r>
          </a:p>
          <a:p>
            <a:pPr lvl="1"/>
            <a:r>
              <a:rPr lang="en-US" dirty="0"/>
              <a:t>Indiana State – </a:t>
            </a:r>
            <a:r>
              <a:rPr lang="en-US" b="1" i="1" dirty="0"/>
              <a:t>only program to admit women</a:t>
            </a:r>
          </a:p>
          <a:p>
            <a:pPr lvl="1"/>
            <a:r>
              <a:rPr lang="en-US" dirty="0"/>
              <a:t>Lamar</a:t>
            </a:r>
          </a:p>
          <a:p>
            <a:pPr lvl="1"/>
            <a:r>
              <a:rPr lang="en-US" dirty="0"/>
              <a:t>Mankato State</a:t>
            </a:r>
          </a:p>
          <a:p>
            <a:pPr lvl="1"/>
            <a:r>
              <a:rPr lang="en-US" dirty="0"/>
              <a:t>University of New Mexico</a:t>
            </a:r>
          </a:p>
          <a:p>
            <a:r>
              <a:rPr lang="en-US" dirty="0"/>
              <a:t>1973 – 14 programs – 2 graduate programs</a:t>
            </a:r>
          </a:p>
          <a:p>
            <a:pPr lvl="1"/>
            <a:r>
              <a:rPr lang="en-US" dirty="0"/>
              <a:t>Indiana State</a:t>
            </a:r>
          </a:p>
          <a:p>
            <a:pPr lvl="1"/>
            <a:r>
              <a:rPr lang="en-US" dirty="0"/>
              <a:t>University of Arizona</a:t>
            </a:r>
          </a:p>
          <a:p>
            <a:r>
              <a:rPr lang="en-US" dirty="0"/>
              <a:t>First major – 1979-80 – Central Michigan University</a:t>
            </a:r>
          </a:p>
          <a:p>
            <a:pPr lvl="1"/>
            <a:endParaRPr lang="en-US" dirty="0"/>
          </a:p>
          <a:p>
            <a:endParaRPr lang="en-US" dirty="0"/>
          </a:p>
          <a:p>
            <a:endParaRPr lang="en-US" dirty="0"/>
          </a:p>
        </p:txBody>
      </p:sp>
    </p:spTree>
    <p:extLst>
      <p:ext uri="{BB962C8B-B14F-4D97-AF65-F5344CB8AC3E}">
        <p14:creationId xmlns:p14="http://schemas.microsoft.com/office/powerpoint/2010/main" val="1531609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FD16DB5-F9C2-4DDF-8E63-753798E5E21E}"/>
              </a:ext>
            </a:extLst>
          </p:cNvPr>
          <p:cNvSpPr>
            <a:spLocks noGrp="1"/>
          </p:cNvSpPr>
          <p:nvPr>
            <p:ph idx="1"/>
          </p:nvPr>
        </p:nvSpPr>
        <p:spPr>
          <a:xfrm>
            <a:off x="867833" y="2590800"/>
            <a:ext cx="7408333" cy="3603096"/>
          </a:xfrm>
        </p:spPr>
        <p:txBody>
          <a:bodyPr>
            <a:normAutofit fontScale="77500" lnSpcReduction="20000"/>
          </a:bodyPr>
          <a:lstStyle/>
          <a:p>
            <a:r>
              <a:rPr lang="en-US" sz="2800" dirty="0"/>
              <a:t>Initially in PE aligned with coaches and Phys Ed programs</a:t>
            </a:r>
          </a:p>
          <a:p>
            <a:pPr marL="0" indent="0">
              <a:buNone/>
            </a:pPr>
            <a:endParaRPr lang="en-US" sz="2800" dirty="0"/>
          </a:p>
          <a:p>
            <a:r>
              <a:rPr lang="en-US" sz="2800" dirty="0"/>
              <a:t>“Are our programs purely educational or are the students still providing a workforce”  </a:t>
            </a:r>
            <a:r>
              <a:rPr lang="en-US" sz="2800" i="1" dirty="0"/>
              <a:t>Pete Koehneke - Pinky Newell 2005</a:t>
            </a:r>
          </a:p>
          <a:p>
            <a:endParaRPr lang="en-US" sz="2800" dirty="0"/>
          </a:p>
          <a:p>
            <a:r>
              <a:rPr lang="en-US" sz="2800" dirty="0"/>
              <a:t>As of Fall term 2022 -  Entry Level Master Degree </a:t>
            </a:r>
          </a:p>
          <a:p>
            <a:pPr marL="0" indent="0">
              <a:buNone/>
            </a:pPr>
            <a:endParaRPr lang="en-US" sz="2800" dirty="0"/>
          </a:p>
          <a:p>
            <a:r>
              <a:rPr lang="en-US" sz="2800" dirty="0"/>
              <a:t>Programs are now found in Schools of Public Health and/0r with other Allied Health Professions -  we provide health care!!!!</a:t>
            </a:r>
          </a:p>
          <a:p>
            <a:endParaRPr lang="en-US" dirty="0"/>
          </a:p>
        </p:txBody>
      </p:sp>
      <p:sp>
        <p:nvSpPr>
          <p:cNvPr id="3" name="Title 2">
            <a:extLst>
              <a:ext uri="{FF2B5EF4-FFF2-40B4-BE49-F238E27FC236}">
                <a16:creationId xmlns:a16="http://schemas.microsoft.com/office/drawing/2014/main" id="{0B47E4B4-A512-4349-826B-D1BC7FE2F2D6}"/>
              </a:ext>
            </a:extLst>
          </p:cNvPr>
          <p:cNvSpPr>
            <a:spLocks noGrp="1"/>
          </p:cNvSpPr>
          <p:nvPr>
            <p:ph type="title"/>
          </p:nvPr>
        </p:nvSpPr>
        <p:spPr/>
        <p:txBody>
          <a:bodyPr>
            <a:normAutofit/>
          </a:bodyPr>
          <a:lstStyle/>
          <a:p>
            <a:r>
              <a:rPr lang="en-US" sz="5400" b="1" dirty="0"/>
              <a:t>Evolution of our Education:</a:t>
            </a:r>
          </a:p>
        </p:txBody>
      </p:sp>
    </p:spTree>
    <p:extLst>
      <p:ext uri="{BB962C8B-B14F-4D97-AF65-F5344CB8AC3E}">
        <p14:creationId xmlns:p14="http://schemas.microsoft.com/office/powerpoint/2010/main" val="194381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CDC67-84D0-4418-B19D-ABA8403594EC}"/>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87A1B157-B6C0-462C-AB68-77A9A63A7414}"/>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76275" y="3755860"/>
            <a:ext cx="3822700" cy="1294143"/>
          </a:xfrm>
        </p:spPr>
      </p:pic>
      <p:sp>
        <p:nvSpPr>
          <p:cNvPr id="4" name="Content Placeholder 3">
            <a:extLst>
              <a:ext uri="{FF2B5EF4-FFF2-40B4-BE49-F238E27FC236}">
                <a16:creationId xmlns:a16="http://schemas.microsoft.com/office/drawing/2014/main" id="{E6091609-9D55-4FA2-B35A-70946543EA4C}"/>
              </a:ext>
            </a:extLst>
          </p:cNvPr>
          <p:cNvSpPr>
            <a:spLocks noGrp="1"/>
          </p:cNvSpPr>
          <p:nvPr>
            <p:ph sz="quarter" idx="14"/>
          </p:nvPr>
        </p:nvSpPr>
        <p:spPr/>
        <p:txBody>
          <a:bodyPr>
            <a:normAutofit/>
          </a:bodyPr>
          <a:lstStyle/>
          <a:p>
            <a:r>
              <a:rPr lang="en-US" dirty="0"/>
              <a:t>JRC-AT incorporated 1991</a:t>
            </a:r>
          </a:p>
          <a:p>
            <a:pPr marL="0" indent="0">
              <a:buNone/>
            </a:pPr>
            <a:endParaRPr lang="en-US" dirty="0"/>
          </a:p>
          <a:p>
            <a:r>
              <a:rPr lang="en-US" dirty="0"/>
              <a:t>June 2006 became the CAATE </a:t>
            </a:r>
          </a:p>
          <a:p>
            <a:pPr marL="0" indent="0">
              <a:buNone/>
            </a:pPr>
            <a:endParaRPr lang="en-US" dirty="0"/>
          </a:p>
          <a:p>
            <a:r>
              <a:rPr lang="en-US" dirty="0"/>
              <a:t>Accredits professional programs in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84478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800" b="1" dirty="0"/>
              <a:t>Credentialing because of a football game? </a:t>
            </a:r>
          </a:p>
        </p:txBody>
      </p:sp>
      <p:pic>
        <p:nvPicPr>
          <p:cNvPr id="8" name="Content Placeholder 7"/>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81000" y="2819400"/>
            <a:ext cx="4005065" cy="2743200"/>
          </a:xfrm>
          <a:prstGeom prst="rect">
            <a:avLst/>
          </a:prstGeom>
          <a:ln>
            <a:noFill/>
          </a:ln>
          <a:effectLst>
            <a:softEdge rad="112500"/>
          </a:effectLst>
        </p:spPr>
      </p:pic>
      <p:pic>
        <p:nvPicPr>
          <p:cNvPr id="9" name="Content Placeholder 8"/>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768211" y="2819400"/>
            <a:ext cx="3662312" cy="2743200"/>
          </a:xfrm>
          <a:prstGeom prst="rect">
            <a:avLst/>
          </a:prstGeom>
          <a:ln>
            <a:noFill/>
          </a:ln>
          <a:effectLst>
            <a:softEdge rad="112500"/>
          </a:effectLst>
        </p:spPr>
      </p:pic>
    </p:spTree>
    <p:extLst>
      <p:ext uri="{BB962C8B-B14F-4D97-AF65-F5344CB8AC3E}">
        <p14:creationId xmlns:p14="http://schemas.microsoft.com/office/powerpoint/2010/main" val="2541691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2590800"/>
            <a:ext cx="5574902" cy="3840480"/>
          </a:xfrm>
          <a:prstGeom prst="rect">
            <a:avLst/>
          </a:prstGeom>
          <a:ln>
            <a:noFill/>
          </a:ln>
          <a:effectLst>
            <a:softEdge rad="112500"/>
          </a:effectLst>
        </p:spPr>
      </p:pic>
      <p:sp>
        <p:nvSpPr>
          <p:cNvPr id="2" name="Title 1"/>
          <p:cNvSpPr>
            <a:spLocks noGrp="1"/>
          </p:cNvSpPr>
          <p:nvPr>
            <p:ph type="title"/>
          </p:nvPr>
        </p:nvSpPr>
        <p:spPr/>
        <p:txBody>
          <a:bodyPr>
            <a:noAutofit/>
          </a:bodyPr>
          <a:lstStyle/>
          <a:p>
            <a:r>
              <a:rPr lang="en-US" sz="4800" b="1" dirty="0"/>
              <a:t>You wrote it, you can make it happen</a:t>
            </a:r>
          </a:p>
        </p:txBody>
      </p:sp>
    </p:spTree>
    <p:extLst>
      <p:ext uri="{BB962C8B-B14F-4D97-AF65-F5344CB8AC3E}">
        <p14:creationId xmlns:p14="http://schemas.microsoft.com/office/powerpoint/2010/main" val="4012166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313176-04C0-4103-9F21-737EC62533C0}"/>
              </a:ext>
            </a:extLst>
          </p:cNvPr>
          <p:cNvSpPr>
            <a:spLocks noGrp="1"/>
          </p:cNvSpPr>
          <p:nvPr>
            <p:ph type="title"/>
          </p:nvPr>
        </p:nvSpPr>
        <p:spPr/>
        <p:txBody>
          <a:bodyPr>
            <a:normAutofit/>
          </a:bodyPr>
          <a:lstStyle/>
          <a:p>
            <a:r>
              <a:rPr lang="en-US" sz="5400" b="1" dirty="0"/>
              <a:t>20</a:t>
            </a:r>
            <a:r>
              <a:rPr lang="en-US" sz="5400" b="1" baseline="30000" dirty="0"/>
              <a:t>th</a:t>
            </a:r>
            <a:r>
              <a:rPr lang="en-US" sz="5400" b="1" dirty="0"/>
              <a:t> Anniversary</a:t>
            </a:r>
            <a:endParaRPr lang="en-US" sz="5400" dirty="0"/>
          </a:p>
        </p:txBody>
      </p:sp>
      <p:sp>
        <p:nvSpPr>
          <p:cNvPr id="5" name="Content Placeholder 4">
            <a:extLst>
              <a:ext uri="{FF2B5EF4-FFF2-40B4-BE49-F238E27FC236}">
                <a16:creationId xmlns:a16="http://schemas.microsoft.com/office/drawing/2014/main" id="{18FD9B68-21DE-4E6A-8087-96BF78CECDC6}"/>
              </a:ext>
            </a:extLst>
          </p:cNvPr>
          <p:cNvSpPr>
            <a:spLocks noGrp="1"/>
          </p:cNvSpPr>
          <p:nvPr>
            <p:ph sz="quarter" idx="14"/>
          </p:nvPr>
        </p:nvSpPr>
        <p:spPr/>
        <p:txBody>
          <a:bodyPr/>
          <a:lstStyle/>
          <a:p>
            <a:r>
              <a:rPr lang="en-US" dirty="0"/>
              <a:t>Jeff Ryan past President of the BOC</a:t>
            </a:r>
          </a:p>
          <a:p>
            <a:pPr marL="0" indent="0">
              <a:buNone/>
            </a:pPr>
            <a:endParaRPr lang="en-US" dirty="0"/>
          </a:p>
          <a:p>
            <a:r>
              <a:rPr lang="en-US" dirty="0"/>
              <a:t>2004 Pinky Newell Addressee</a:t>
            </a:r>
          </a:p>
          <a:p>
            <a:pPr marL="0" indent="0">
              <a:buNone/>
            </a:pPr>
            <a:endParaRPr lang="en-US" dirty="0"/>
          </a:p>
          <a:p>
            <a:r>
              <a:rPr lang="en-US" dirty="0"/>
              <a:t>End of the internship route</a:t>
            </a:r>
          </a:p>
        </p:txBody>
      </p:sp>
      <p:pic>
        <p:nvPicPr>
          <p:cNvPr id="7" name="Content Placeholder 6">
            <a:extLst>
              <a:ext uri="{FF2B5EF4-FFF2-40B4-BE49-F238E27FC236}">
                <a16:creationId xmlns:a16="http://schemas.microsoft.com/office/drawing/2014/main" id="{E79CD5E0-22A7-49DB-8962-FE9A49DDB3C5}"/>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19200" y="2679192"/>
            <a:ext cx="2743200" cy="2743200"/>
          </a:xfrm>
          <a:prstGeom prst="rect">
            <a:avLst/>
          </a:prstGeom>
          <a:ln>
            <a:noFill/>
          </a:ln>
          <a:effectLst>
            <a:softEdge rad="112500"/>
          </a:effectLst>
        </p:spPr>
      </p:pic>
    </p:spTree>
    <p:extLst>
      <p:ext uri="{BB962C8B-B14F-4D97-AF65-F5344CB8AC3E}">
        <p14:creationId xmlns:p14="http://schemas.microsoft.com/office/powerpoint/2010/main" val="78262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a:t>Evolution of Credentialing</a:t>
            </a:r>
          </a:p>
        </p:txBody>
      </p:sp>
      <p:sp>
        <p:nvSpPr>
          <p:cNvPr id="6" name="Content Placeholder 5"/>
          <p:cNvSpPr>
            <a:spLocks noGrp="1"/>
          </p:cNvSpPr>
          <p:nvPr>
            <p:ph idx="1"/>
          </p:nvPr>
        </p:nvSpPr>
        <p:spPr/>
        <p:txBody>
          <a:bodyPr>
            <a:normAutofit/>
          </a:bodyPr>
          <a:lstStyle/>
          <a:p>
            <a:r>
              <a:rPr lang="en-US" dirty="0"/>
              <a:t>The first exam in 1970</a:t>
            </a:r>
          </a:p>
          <a:p>
            <a:r>
              <a:rPr lang="en-US" dirty="0"/>
              <a:t>Graduates of PT School with health/PE minor – 2 years of supervised Clinical Education</a:t>
            </a:r>
          </a:p>
          <a:p>
            <a:r>
              <a:rPr lang="en-US" dirty="0"/>
              <a:t>College graduate with Core Course work and 1800 hours of Clinical Education – AKA internship</a:t>
            </a:r>
          </a:p>
          <a:p>
            <a:r>
              <a:rPr lang="en-US" dirty="0"/>
              <a:t>Graduate from approved program – 2 years of supervised Clinical Education</a:t>
            </a:r>
          </a:p>
          <a:p>
            <a:r>
              <a:rPr lang="en-US" dirty="0"/>
              <a:t>Graduate from CAATE accredited entry level program</a:t>
            </a:r>
          </a:p>
          <a:p>
            <a:pPr lvl="1"/>
            <a:endParaRPr lang="en-US" dirty="0"/>
          </a:p>
          <a:p>
            <a:pPr lvl="1"/>
            <a:endParaRPr lang="en-US" dirty="0"/>
          </a:p>
        </p:txBody>
      </p:sp>
    </p:spTree>
    <p:extLst>
      <p:ext uri="{BB962C8B-B14F-4D97-AF65-F5344CB8AC3E}">
        <p14:creationId xmlns:p14="http://schemas.microsoft.com/office/powerpoint/2010/main" val="3853115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3991116-6E60-45A5-80F8-5E79EF19E790}"/>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F2CD5343-43F5-4864-ABB8-4210CED14CE6}"/>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76275" y="3953325"/>
            <a:ext cx="3822700" cy="899212"/>
          </a:xfrm>
        </p:spPr>
      </p:pic>
      <p:sp>
        <p:nvSpPr>
          <p:cNvPr id="5" name="Content Placeholder 4">
            <a:extLst>
              <a:ext uri="{FF2B5EF4-FFF2-40B4-BE49-F238E27FC236}">
                <a16:creationId xmlns:a16="http://schemas.microsoft.com/office/drawing/2014/main" id="{F862D690-EDAA-485E-A924-959897B8254F}"/>
              </a:ext>
            </a:extLst>
          </p:cNvPr>
          <p:cNvSpPr>
            <a:spLocks noGrp="1"/>
          </p:cNvSpPr>
          <p:nvPr>
            <p:ph sz="quarter" idx="14"/>
          </p:nvPr>
        </p:nvSpPr>
        <p:spPr/>
        <p:txBody>
          <a:bodyPr>
            <a:normAutofit fontScale="92500"/>
          </a:bodyPr>
          <a:lstStyle/>
          <a:p>
            <a:r>
              <a:rPr lang="en-US" dirty="0"/>
              <a:t>Incorporated in 1989</a:t>
            </a:r>
          </a:p>
          <a:p>
            <a:pPr marL="0" indent="0">
              <a:buNone/>
            </a:pPr>
            <a:endParaRPr lang="en-US" dirty="0"/>
          </a:p>
          <a:p>
            <a:r>
              <a:rPr lang="en-US" dirty="0"/>
              <a:t>Certification program for requirement entry level AT profession</a:t>
            </a:r>
          </a:p>
          <a:p>
            <a:pPr marL="0" indent="0">
              <a:buNone/>
            </a:pPr>
            <a:endParaRPr lang="en-US" dirty="0"/>
          </a:p>
          <a:p>
            <a:r>
              <a:rPr lang="en-US" dirty="0"/>
              <a:t>Establish standards for the  practice &amp; CEU requirements the BOC ATC</a:t>
            </a:r>
          </a:p>
        </p:txBody>
      </p:sp>
    </p:spTree>
    <p:extLst>
      <p:ext uri="{BB962C8B-B14F-4D97-AF65-F5344CB8AC3E}">
        <p14:creationId xmlns:p14="http://schemas.microsoft.com/office/powerpoint/2010/main" val="264262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956ED-1A5D-432E-B412-052229BCDFE1}"/>
              </a:ext>
            </a:extLst>
          </p:cNvPr>
          <p:cNvSpPr>
            <a:spLocks noGrp="1"/>
          </p:cNvSpPr>
          <p:nvPr>
            <p:ph type="title"/>
          </p:nvPr>
        </p:nvSpPr>
        <p:spPr/>
        <p:txBody>
          <a:bodyPr>
            <a:normAutofit/>
          </a:bodyPr>
          <a:lstStyle/>
          <a:p>
            <a:r>
              <a:rPr lang="en-US" sz="5400" b="1" dirty="0"/>
              <a:t>Disclosures</a:t>
            </a:r>
          </a:p>
        </p:txBody>
      </p:sp>
      <p:pic>
        <p:nvPicPr>
          <p:cNvPr id="8" name="Content Placeholder 7">
            <a:extLst>
              <a:ext uri="{FF2B5EF4-FFF2-40B4-BE49-F238E27FC236}">
                <a16:creationId xmlns:a16="http://schemas.microsoft.com/office/drawing/2014/main" id="{E1660FC9-3ABF-4650-9080-7AC1CCE4767B}"/>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0" y="2993634"/>
            <a:ext cx="4260892" cy="3200400"/>
          </a:xfrm>
          <a:prstGeom prst="rect">
            <a:avLst/>
          </a:prstGeom>
          <a:ln>
            <a:noFill/>
          </a:ln>
          <a:effectLst>
            <a:softEdge rad="112500"/>
          </a:effectLst>
        </p:spPr>
      </p:pic>
      <p:pic>
        <p:nvPicPr>
          <p:cNvPr id="12" name="Content Placeholder 11">
            <a:extLst>
              <a:ext uri="{FF2B5EF4-FFF2-40B4-BE49-F238E27FC236}">
                <a16:creationId xmlns:a16="http://schemas.microsoft.com/office/drawing/2014/main" id="{CC510026-BB21-4716-B144-60D4B98DA152}"/>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1240" y="2970517"/>
            <a:ext cx="3972913" cy="3200400"/>
          </a:xfrm>
          <a:prstGeom prst="rect">
            <a:avLst/>
          </a:prstGeom>
          <a:ln>
            <a:noFill/>
          </a:ln>
          <a:effectLst>
            <a:softEdge rad="112500"/>
          </a:effectLst>
        </p:spPr>
      </p:pic>
    </p:spTree>
    <p:extLst>
      <p:ext uri="{BB962C8B-B14F-4D97-AF65-F5344CB8AC3E}">
        <p14:creationId xmlns:p14="http://schemas.microsoft.com/office/powerpoint/2010/main" val="2795683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Scholarship &amp; Research</a:t>
            </a:r>
          </a:p>
        </p:txBody>
      </p:sp>
      <p:pic>
        <p:nvPicPr>
          <p:cNvPr id="6" name="Content Placeholder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267200" y="2985611"/>
            <a:ext cx="4280306" cy="2834640"/>
          </a:xfrm>
          <a:prstGeom prst="rect">
            <a:avLst/>
          </a:prstGeom>
          <a:ln>
            <a:noFill/>
          </a:ln>
          <a:effectLst>
            <a:softEdge rad="112500"/>
          </a:effectLst>
        </p:spPr>
      </p:pic>
      <p:pic>
        <p:nvPicPr>
          <p:cNvPr id="8" name="Content Placeholder 7">
            <a:extLst>
              <a:ext uri="{FF2B5EF4-FFF2-40B4-BE49-F238E27FC236}">
                <a16:creationId xmlns:a16="http://schemas.microsoft.com/office/drawing/2014/main" id="{6C859C53-12E1-44D9-AEE6-959FA681983F}"/>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225621" y="2679700"/>
            <a:ext cx="2724008" cy="3446463"/>
          </a:xfrm>
          <a:prstGeom prst="rect">
            <a:avLst/>
          </a:prstGeom>
          <a:ln>
            <a:noFill/>
          </a:ln>
          <a:effectLst>
            <a:softEdge rad="112500"/>
          </a:effectLst>
        </p:spPr>
      </p:pic>
    </p:spTree>
    <p:extLst>
      <p:ext uri="{BB962C8B-B14F-4D97-AF65-F5344CB8AC3E}">
        <p14:creationId xmlns:p14="http://schemas.microsoft.com/office/powerpoint/2010/main" val="3976446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2D106-F87F-4876-BFEC-7EA67EFE277E}"/>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5FCC8B46-3736-48A3-A1E1-A269BA8D6348}"/>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01751" y="2670630"/>
            <a:ext cx="4288536" cy="2286000"/>
          </a:xfrm>
          <a:prstGeom prst="rect">
            <a:avLst/>
          </a:prstGeom>
          <a:ln>
            <a:noFill/>
          </a:ln>
          <a:effectLst>
            <a:softEdge rad="112500"/>
          </a:effectLst>
        </p:spPr>
      </p:pic>
      <p:sp>
        <p:nvSpPr>
          <p:cNvPr id="4" name="Content Placeholder 3">
            <a:extLst>
              <a:ext uri="{FF2B5EF4-FFF2-40B4-BE49-F238E27FC236}">
                <a16:creationId xmlns:a16="http://schemas.microsoft.com/office/drawing/2014/main" id="{407614FE-D364-4DE8-B711-7A1B5B39C271}"/>
              </a:ext>
            </a:extLst>
          </p:cNvPr>
          <p:cNvSpPr>
            <a:spLocks noGrp="1"/>
          </p:cNvSpPr>
          <p:nvPr>
            <p:ph sz="quarter" idx="14"/>
          </p:nvPr>
        </p:nvSpPr>
        <p:spPr>
          <a:xfrm>
            <a:off x="4645152" y="2679192"/>
            <a:ext cx="3822192" cy="3950208"/>
          </a:xfrm>
        </p:spPr>
        <p:txBody>
          <a:bodyPr/>
          <a:lstStyle/>
          <a:p>
            <a:r>
              <a:rPr lang="en-US" dirty="0"/>
              <a:t>1970 – first $250 scholarship</a:t>
            </a:r>
          </a:p>
          <a:p>
            <a:r>
              <a:rPr lang="en-US" dirty="0"/>
              <a:t>1982 – 20 - $500</a:t>
            </a:r>
          </a:p>
          <a:p>
            <a:r>
              <a:rPr lang="en-US" dirty="0"/>
              <a:t>1991 - Incorporated</a:t>
            </a:r>
          </a:p>
          <a:p>
            <a:r>
              <a:rPr lang="en-US" dirty="0"/>
              <a:t>2023 – 50-75 @$2300</a:t>
            </a:r>
          </a:p>
          <a:p>
            <a:r>
              <a:rPr lang="en-US" dirty="0"/>
              <a:t>Thru 2023 - $4M in scholarships</a:t>
            </a:r>
          </a:p>
          <a:p>
            <a:r>
              <a:rPr lang="en-US" dirty="0"/>
              <a:t>$5.45M in research to 385</a:t>
            </a:r>
          </a:p>
          <a:p>
            <a:endParaRPr lang="en-US" dirty="0"/>
          </a:p>
        </p:txBody>
      </p:sp>
    </p:spTree>
    <p:extLst>
      <p:ext uri="{BB962C8B-B14F-4D97-AF65-F5344CB8AC3E}">
        <p14:creationId xmlns:p14="http://schemas.microsoft.com/office/powerpoint/2010/main" val="4024486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Engaging our future</a:t>
            </a: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219200" y="2635408"/>
            <a:ext cx="2565700" cy="3446463"/>
          </a:xfrm>
          <a:prstGeom prst="rect">
            <a:avLst/>
          </a:prstGeom>
          <a:ln>
            <a:noFill/>
          </a:ln>
          <a:effectLst>
            <a:softEdge rad="112500"/>
          </a:effectLst>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191000" y="2667000"/>
            <a:ext cx="4511040" cy="3383280"/>
          </a:xfrm>
          <a:prstGeom prst="rect">
            <a:avLst/>
          </a:prstGeom>
          <a:ln>
            <a:noFill/>
          </a:ln>
          <a:effectLst>
            <a:softEdge rad="112500"/>
          </a:effectLst>
        </p:spPr>
      </p:pic>
    </p:spTree>
    <p:extLst>
      <p:ext uri="{BB962C8B-B14F-4D97-AF65-F5344CB8AC3E}">
        <p14:creationId xmlns:p14="http://schemas.microsoft.com/office/powerpoint/2010/main" val="1485668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8C1151-817B-44C4-B3CB-DB00F52B1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218" y="1308560"/>
            <a:ext cx="1428750" cy="1428750"/>
          </a:xfrm>
          <a:prstGeom prst="rect">
            <a:avLst/>
          </a:prstGeom>
          <a:ln>
            <a:noFill/>
          </a:ln>
          <a:effectLst>
            <a:softEdge rad="112500"/>
          </a:effectLst>
        </p:spPr>
      </p:pic>
      <p:pic>
        <p:nvPicPr>
          <p:cNvPr id="6" name="Picture 5">
            <a:extLst>
              <a:ext uri="{FF2B5EF4-FFF2-40B4-BE49-F238E27FC236}">
                <a16:creationId xmlns:a16="http://schemas.microsoft.com/office/drawing/2014/main" id="{F78A0B26-7C6D-4E13-BAB4-D1EF657A1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017" y="2336447"/>
            <a:ext cx="1691013" cy="1645920"/>
          </a:xfrm>
          <a:prstGeom prst="rect">
            <a:avLst/>
          </a:prstGeom>
          <a:ln>
            <a:noFill/>
          </a:ln>
          <a:effectLst>
            <a:softEdge rad="112500"/>
          </a:effectLst>
        </p:spPr>
      </p:pic>
      <p:pic>
        <p:nvPicPr>
          <p:cNvPr id="8" name="Picture 7">
            <a:extLst>
              <a:ext uri="{FF2B5EF4-FFF2-40B4-BE49-F238E27FC236}">
                <a16:creationId xmlns:a16="http://schemas.microsoft.com/office/drawing/2014/main" id="{F84D40A2-B324-4AD9-9227-67DCFAB0F0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9462" y="4783383"/>
            <a:ext cx="1556426" cy="1463040"/>
          </a:xfrm>
          <a:prstGeom prst="rect">
            <a:avLst/>
          </a:prstGeom>
          <a:ln>
            <a:noFill/>
          </a:ln>
          <a:effectLst>
            <a:softEdge rad="112500"/>
          </a:effectLst>
        </p:spPr>
      </p:pic>
      <p:pic>
        <p:nvPicPr>
          <p:cNvPr id="10" name="Picture 9">
            <a:extLst>
              <a:ext uri="{FF2B5EF4-FFF2-40B4-BE49-F238E27FC236}">
                <a16:creationId xmlns:a16="http://schemas.microsoft.com/office/drawing/2014/main" id="{6B0E614F-32FB-404D-8CD0-1C064A0F9E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765" y="3067967"/>
            <a:ext cx="2078181" cy="914400"/>
          </a:xfrm>
          <a:prstGeom prst="rect">
            <a:avLst/>
          </a:prstGeom>
          <a:ln>
            <a:noFill/>
          </a:ln>
          <a:effectLst>
            <a:softEdge rad="112500"/>
          </a:effectLst>
        </p:spPr>
      </p:pic>
      <p:pic>
        <p:nvPicPr>
          <p:cNvPr id="12" name="Picture 11">
            <a:extLst>
              <a:ext uri="{FF2B5EF4-FFF2-40B4-BE49-F238E27FC236}">
                <a16:creationId xmlns:a16="http://schemas.microsoft.com/office/drawing/2014/main" id="{1FC370C4-CC40-45A6-913F-4192E18D0E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498" y="5332023"/>
            <a:ext cx="3093720" cy="914400"/>
          </a:xfrm>
          <a:prstGeom prst="rect">
            <a:avLst/>
          </a:prstGeom>
          <a:ln>
            <a:noFill/>
          </a:ln>
          <a:effectLst>
            <a:softEdge rad="112500"/>
          </a:effectLst>
        </p:spPr>
      </p:pic>
      <p:sp>
        <p:nvSpPr>
          <p:cNvPr id="15" name="TextBox 14">
            <a:extLst>
              <a:ext uri="{FF2B5EF4-FFF2-40B4-BE49-F238E27FC236}">
                <a16:creationId xmlns:a16="http://schemas.microsoft.com/office/drawing/2014/main" id="{04894AE0-5AEE-4AAA-80DD-2DFE034AC670}"/>
              </a:ext>
            </a:extLst>
          </p:cNvPr>
          <p:cNvSpPr txBox="1"/>
          <p:nvPr/>
        </p:nvSpPr>
        <p:spPr>
          <a:xfrm>
            <a:off x="2667000" y="2906887"/>
            <a:ext cx="3733800" cy="2677656"/>
          </a:xfrm>
          <a:prstGeom prst="rect">
            <a:avLst/>
          </a:prstGeom>
          <a:noFill/>
        </p:spPr>
        <p:txBody>
          <a:bodyPr wrap="square" rtlCol="0">
            <a:spAutoFit/>
          </a:bodyPr>
          <a:lstStyle/>
          <a:p>
            <a:pPr algn="ctr"/>
            <a:r>
              <a:rPr lang="en-US" sz="2400" dirty="0">
                <a:solidFill>
                  <a:schemeClr val="tx2"/>
                </a:solidFill>
              </a:rPr>
              <a:t>“was founded with a mission to build and strengthen the profession of athletic training through the exchange of ideas, knowledge, and methods of athletic training. “</a:t>
            </a:r>
          </a:p>
        </p:txBody>
      </p:sp>
    </p:spTree>
    <p:extLst>
      <p:ext uri="{BB962C8B-B14F-4D97-AF65-F5344CB8AC3E}">
        <p14:creationId xmlns:p14="http://schemas.microsoft.com/office/powerpoint/2010/main" val="276650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8C1151-817B-44C4-B3CB-DB00F52B1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218" y="1308560"/>
            <a:ext cx="1428750" cy="1428750"/>
          </a:xfrm>
          <a:prstGeom prst="rect">
            <a:avLst/>
          </a:prstGeom>
          <a:ln>
            <a:noFill/>
          </a:ln>
          <a:effectLst>
            <a:softEdge rad="112500"/>
          </a:effectLst>
        </p:spPr>
      </p:pic>
      <p:pic>
        <p:nvPicPr>
          <p:cNvPr id="6" name="Picture 5">
            <a:extLst>
              <a:ext uri="{FF2B5EF4-FFF2-40B4-BE49-F238E27FC236}">
                <a16:creationId xmlns:a16="http://schemas.microsoft.com/office/drawing/2014/main" id="{F78A0B26-7C6D-4E13-BAB4-D1EF657A1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017" y="2336447"/>
            <a:ext cx="1691013" cy="1645920"/>
          </a:xfrm>
          <a:prstGeom prst="rect">
            <a:avLst/>
          </a:prstGeom>
          <a:ln>
            <a:noFill/>
          </a:ln>
          <a:effectLst>
            <a:softEdge rad="112500"/>
          </a:effectLst>
        </p:spPr>
      </p:pic>
      <p:pic>
        <p:nvPicPr>
          <p:cNvPr id="8" name="Picture 7">
            <a:extLst>
              <a:ext uri="{FF2B5EF4-FFF2-40B4-BE49-F238E27FC236}">
                <a16:creationId xmlns:a16="http://schemas.microsoft.com/office/drawing/2014/main" id="{F84D40A2-B324-4AD9-9227-67DCFAB0F0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9462" y="4783383"/>
            <a:ext cx="1556426" cy="1463040"/>
          </a:xfrm>
          <a:prstGeom prst="rect">
            <a:avLst/>
          </a:prstGeom>
          <a:ln>
            <a:noFill/>
          </a:ln>
          <a:effectLst>
            <a:softEdge rad="112500"/>
          </a:effectLst>
        </p:spPr>
      </p:pic>
      <p:pic>
        <p:nvPicPr>
          <p:cNvPr id="10" name="Picture 9">
            <a:extLst>
              <a:ext uri="{FF2B5EF4-FFF2-40B4-BE49-F238E27FC236}">
                <a16:creationId xmlns:a16="http://schemas.microsoft.com/office/drawing/2014/main" id="{6B0E614F-32FB-404D-8CD0-1C064A0F9E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765" y="3067967"/>
            <a:ext cx="2078181" cy="914400"/>
          </a:xfrm>
          <a:prstGeom prst="rect">
            <a:avLst/>
          </a:prstGeom>
          <a:ln>
            <a:noFill/>
          </a:ln>
          <a:effectLst>
            <a:softEdge rad="112500"/>
          </a:effectLst>
        </p:spPr>
      </p:pic>
      <p:pic>
        <p:nvPicPr>
          <p:cNvPr id="12" name="Picture 11">
            <a:extLst>
              <a:ext uri="{FF2B5EF4-FFF2-40B4-BE49-F238E27FC236}">
                <a16:creationId xmlns:a16="http://schemas.microsoft.com/office/drawing/2014/main" id="{1FC370C4-CC40-45A6-913F-4192E18D0E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498" y="5332023"/>
            <a:ext cx="3093720" cy="914400"/>
          </a:xfrm>
          <a:prstGeom prst="rect">
            <a:avLst/>
          </a:prstGeom>
          <a:ln>
            <a:noFill/>
          </a:ln>
          <a:effectLst>
            <a:softEdge rad="112500"/>
          </a:effectLst>
        </p:spPr>
      </p:pic>
      <p:sp>
        <p:nvSpPr>
          <p:cNvPr id="15" name="TextBox 14">
            <a:extLst>
              <a:ext uri="{FF2B5EF4-FFF2-40B4-BE49-F238E27FC236}">
                <a16:creationId xmlns:a16="http://schemas.microsoft.com/office/drawing/2014/main" id="{04894AE0-5AEE-4AAA-80DD-2DFE034AC670}"/>
              </a:ext>
            </a:extLst>
          </p:cNvPr>
          <p:cNvSpPr txBox="1"/>
          <p:nvPr/>
        </p:nvSpPr>
        <p:spPr>
          <a:xfrm>
            <a:off x="2667000" y="2906887"/>
            <a:ext cx="3733800" cy="3046988"/>
          </a:xfrm>
          <a:prstGeom prst="rect">
            <a:avLst/>
          </a:prstGeom>
          <a:noFill/>
        </p:spPr>
        <p:txBody>
          <a:bodyPr wrap="square" rtlCol="0">
            <a:spAutoFit/>
          </a:bodyPr>
          <a:lstStyle/>
          <a:p>
            <a:pPr algn="ctr"/>
            <a:r>
              <a:rPr lang="en-US" sz="2400" dirty="0">
                <a:solidFill>
                  <a:schemeClr val="tx2"/>
                </a:solidFill>
              </a:rPr>
              <a:t>“is to represent, engage and foster the continued growth and development of the athletic training profession and athletic trainers as unique health care provider”</a:t>
            </a:r>
          </a:p>
          <a:p>
            <a:pPr algn="ctr"/>
            <a:endParaRPr lang="en-US" sz="2400" dirty="0">
              <a:solidFill>
                <a:schemeClr val="tx2"/>
              </a:solidFill>
            </a:endParaRPr>
          </a:p>
        </p:txBody>
      </p:sp>
    </p:spTree>
    <p:extLst>
      <p:ext uri="{BB962C8B-B14F-4D97-AF65-F5344CB8AC3E}">
        <p14:creationId xmlns:p14="http://schemas.microsoft.com/office/powerpoint/2010/main" val="2987624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056E0-AB28-43E7-BF95-BCB1FFC7DEEE}"/>
              </a:ext>
            </a:extLst>
          </p:cNvPr>
          <p:cNvSpPr>
            <a:spLocks noGrp="1"/>
          </p:cNvSpPr>
          <p:nvPr>
            <p:ph type="title"/>
          </p:nvPr>
        </p:nvSpPr>
        <p:spPr/>
        <p:txBody>
          <a:bodyPr>
            <a:normAutofit fontScale="90000"/>
          </a:bodyPr>
          <a:lstStyle/>
          <a:p>
            <a:pPr algn="l"/>
            <a:r>
              <a:rPr lang="en-US" b="1" dirty="0"/>
              <a:t>From West Lafayette</a:t>
            </a:r>
            <a:br>
              <a:rPr lang="en-US" b="1" dirty="0"/>
            </a:br>
            <a:r>
              <a:rPr lang="en-US" b="1" dirty="0"/>
              <a:t>              Greenville, NC </a:t>
            </a:r>
          </a:p>
        </p:txBody>
      </p:sp>
      <p:pic>
        <p:nvPicPr>
          <p:cNvPr id="4" name="Content Placeholder 3"/>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1" r="1"/>
          <a:stretch/>
        </p:blipFill>
        <p:spPr>
          <a:xfrm>
            <a:off x="838200" y="1978324"/>
            <a:ext cx="6982180" cy="3931920"/>
          </a:xfrm>
          <a:prstGeom prst="rect">
            <a:avLst/>
          </a:prstGeom>
          <a:ln>
            <a:noFill/>
          </a:ln>
          <a:effectLst>
            <a:softEdge rad="112500"/>
          </a:effectLst>
        </p:spPr>
      </p:pic>
      <p:sp>
        <p:nvSpPr>
          <p:cNvPr id="3" name="TextBox 2">
            <a:extLst>
              <a:ext uri="{FF2B5EF4-FFF2-40B4-BE49-F238E27FC236}">
                <a16:creationId xmlns:a16="http://schemas.microsoft.com/office/drawing/2014/main" id="{B68A68CD-AB98-4991-9A67-7522598DC6BB}"/>
              </a:ext>
            </a:extLst>
          </p:cNvPr>
          <p:cNvSpPr txBox="1"/>
          <p:nvPr/>
        </p:nvSpPr>
        <p:spPr>
          <a:xfrm>
            <a:off x="3020174" y="5955858"/>
            <a:ext cx="1752600" cy="369332"/>
          </a:xfrm>
          <a:prstGeom prst="rect">
            <a:avLst/>
          </a:prstGeom>
          <a:noFill/>
        </p:spPr>
        <p:txBody>
          <a:bodyPr wrap="square" rtlCol="0">
            <a:spAutoFit/>
          </a:bodyPr>
          <a:lstStyle/>
          <a:p>
            <a:r>
              <a:rPr lang="en-US" b="1" dirty="0">
                <a:solidFill>
                  <a:schemeClr val="tx2"/>
                </a:solidFill>
              </a:rPr>
              <a:t>Washington, DC</a:t>
            </a:r>
          </a:p>
        </p:txBody>
      </p:sp>
      <p:sp>
        <p:nvSpPr>
          <p:cNvPr id="5" name="TextBox 4">
            <a:extLst>
              <a:ext uri="{FF2B5EF4-FFF2-40B4-BE49-F238E27FC236}">
                <a16:creationId xmlns:a16="http://schemas.microsoft.com/office/drawing/2014/main" id="{44CEB3EC-A5DE-4F09-B051-83F80B242965}"/>
              </a:ext>
            </a:extLst>
          </p:cNvPr>
          <p:cNvSpPr txBox="1"/>
          <p:nvPr/>
        </p:nvSpPr>
        <p:spPr>
          <a:xfrm>
            <a:off x="1735048" y="5955186"/>
            <a:ext cx="1295400" cy="369332"/>
          </a:xfrm>
          <a:prstGeom prst="rect">
            <a:avLst/>
          </a:prstGeom>
          <a:noFill/>
        </p:spPr>
        <p:txBody>
          <a:bodyPr wrap="square" rtlCol="0">
            <a:spAutoFit/>
          </a:bodyPr>
          <a:lstStyle/>
          <a:p>
            <a:r>
              <a:rPr lang="en-US" b="1" dirty="0">
                <a:solidFill>
                  <a:schemeClr val="tx2"/>
                </a:solidFill>
              </a:rPr>
              <a:t>Omaha, NE</a:t>
            </a:r>
          </a:p>
        </p:txBody>
      </p:sp>
      <p:sp>
        <p:nvSpPr>
          <p:cNvPr id="6" name="TextBox 5">
            <a:extLst>
              <a:ext uri="{FF2B5EF4-FFF2-40B4-BE49-F238E27FC236}">
                <a16:creationId xmlns:a16="http://schemas.microsoft.com/office/drawing/2014/main" id="{FF42D952-E2E7-4122-860C-0914F70221D7}"/>
              </a:ext>
            </a:extLst>
          </p:cNvPr>
          <p:cNvSpPr txBox="1"/>
          <p:nvPr/>
        </p:nvSpPr>
        <p:spPr>
          <a:xfrm>
            <a:off x="5396709" y="5951361"/>
            <a:ext cx="1433690" cy="369332"/>
          </a:xfrm>
          <a:prstGeom prst="rect">
            <a:avLst/>
          </a:prstGeom>
          <a:noFill/>
        </p:spPr>
        <p:txBody>
          <a:bodyPr wrap="square" rtlCol="0">
            <a:spAutoFit/>
          </a:bodyPr>
          <a:lstStyle/>
          <a:p>
            <a:r>
              <a:rPr lang="en-US" b="1" dirty="0">
                <a:solidFill>
                  <a:schemeClr val="tx2"/>
                </a:solidFill>
              </a:rPr>
              <a:t>Dallas, TX</a:t>
            </a:r>
          </a:p>
        </p:txBody>
      </p:sp>
      <p:sp>
        <p:nvSpPr>
          <p:cNvPr id="9" name="Arrow: Right 8">
            <a:extLst>
              <a:ext uri="{FF2B5EF4-FFF2-40B4-BE49-F238E27FC236}">
                <a16:creationId xmlns:a16="http://schemas.microsoft.com/office/drawing/2014/main" id="{2C2566BD-20E2-4964-932D-E817C5FF434B}"/>
              </a:ext>
            </a:extLst>
          </p:cNvPr>
          <p:cNvSpPr/>
          <p:nvPr/>
        </p:nvSpPr>
        <p:spPr>
          <a:xfrm>
            <a:off x="5322444" y="537307"/>
            <a:ext cx="1992756" cy="30089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Bent-Up 10">
            <a:extLst>
              <a:ext uri="{FF2B5EF4-FFF2-40B4-BE49-F238E27FC236}">
                <a16:creationId xmlns:a16="http://schemas.microsoft.com/office/drawing/2014/main" id="{4EF38447-B351-4F10-B8F9-7BB0D9F8D3D6}"/>
              </a:ext>
            </a:extLst>
          </p:cNvPr>
          <p:cNvSpPr/>
          <p:nvPr/>
        </p:nvSpPr>
        <p:spPr>
          <a:xfrm flipV="1">
            <a:off x="5322444" y="1207488"/>
            <a:ext cx="1992756" cy="562215"/>
          </a:xfrm>
          <a:prstGeom prst="ben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5395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4A846DD-1061-40B9-A5A2-B17C94BC5934}"/>
              </a:ext>
            </a:extLst>
          </p:cNvPr>
          <p:cNvSpPr>
            <a:spLocks noGrp="1"/>
          </p:cNvSpPr>
          <p:nvPr>
            <p:ph type="title"/>
          </p:nvPr>
        </p:nvSpPr>
        <p:spPr/>
        <p:txBody>
          <a:bodyPr>
            <a:normAutofit/>
          </a:bodyPr>
          <a:lstStyle/>
          <a:p>
            <a:r>
              <a:rPr lang="en-US" sz="5400" b="1" dirty="0"/>
              <a:t>NATA</a:t>
            </a:r>
          </a:p>
        </p:txBody>
      </p:sp>
      <p:pic>
        <p:nvPicPr>
          <p:cNvPr id="17" name="Picture 16">
            <a:extLst>
              <a:ext uri="{FF2B5EF4-FFF2-40B4-BE49-F238E27FC236}">
                <a16:creationId xmlns:a16="http://schemas.microsoft.com/office/drawing/2014/main" id="{640B6C8B-37B9-4A08-AF4F-A16AF36FB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540" y="3124200"/>
            <a:ext cx="7688919" cy="2377440"/>
          </a:xfrm>
          <a:prstGeom prst="rect">
            <a:avLst/>
          </a:prstGeom>
          <a:ln>
            <a:noFill/>
          </a:ln>
          <a:effectLst>
            <a:softEdge rad="112500"/>
          </a:effectLst>
        </p:spPr>
      </p:pic>
    </p:spTree>
    <p:extLst>
      <p:ext uri="{BB962C8B-B14F-4D97-AF65-F5344CB8AC3E}">
        <p14:creationId xmlns:p14="http://schemas.microsoft.com/office/powerpoint/2010/main" val="1360374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A587BB-3335-43DE-9CBD-F6D4DBBEE0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2514600"/>
            <a:ext cx="6986447" cy="3931920"/>
          </a:xfrm>
          <a:prstGeom prst="rect">
            <a:avLst/>
          </a:prstGeom>
          <a:ln>
            <a:noFill/>
          </a:ln>
          <a:effectLst>
            <a:softEdge rad="112500"/>
          </a:effectLst>
        </p:spPr>
      </p:pic>
      <p:sp>
        <p:nvSpPr>
          <p:cNvPr id="2" name="Title 1">
            <a:extLst>
              <a:ext uri="{FF2B5EF4-FFF2-40B4-BE49-F238E27FC236}">
                <a16:creationId xmlns:a16="http://schemas.microsoft.com/office/drawing/2014/main" id="{8A141779-E0C8-4E71-AC8E-19E17EDECC2F}"/>
              </a:ext>
            </a:extLst>
          </p:cNvPr>
          <p:cNvSpPr>
            <a:spLocks noGrp="1"/>
          </p:cNvSpPr>
          <p:nvPr>
            <p:ph type="title"/>
          </p:nvPr>
        </p:nvSpPr>
        <p:spPr/>
        <p:txBody>
          <a:bodyPr>
            <a:normAutofit/>
          </a:bodyPr>
          <a:lstStyle/>
          <a:p>
            <a:r>
              <a:rPr lang="en-US" sz="5400" b="1" dirty="0"/>
              <a:t>NATA</a:t>
            </a:r>
          </a:p>
        </p:txBody>
      </p:sp>
    </p:spTree>
    <p:extLst>
      <p:ext uri="{BB962C8B-B14F-4D97-AF65-F5344CB8AC3E}">
        <p14:creationId xmlns:p14="http://schemas.microsoft.com/office/powerpoint/2010/main" val="772678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313176-04C0-4103-9F21-737EC62533C0}"/>
              </a:ext>
            </a:extLst>
          </p:cNvPr>
          <p:cNvSpPr>
            <a:spLocks noGrp="1"/>
          </p:cNvSpPr>
          <p:nvPr>
            <p:ph type="title"/>
          </p:nvPr>
        </p:nvSpPr>
        <p:spPr/>
        <p:txBody>
          <a:bodyPr>
            <a:normAutofit/>
          </a:bodyPr>
          <a:lstStyle/>
          <a:p>
            <a:r>
              <a:rPr lang="en-US" sz="5400" b="1" dirty="0"/>
              <a:t>1</a:t>
            </a:r>
            <a:r>
              <a:rPr lang="en-US" sz="5400" b="1" baseline="30000" dirty="0"/>
              <a:t>st</a:t>
            </a:r>
            <a:r>
              <a:rPr lang="en-US" sz="5400" b="1" dirty="0"/>
              <a:t> Anniversary</a:t>
            </a:r>
            <a:endParaRPr lang="en-US" sz="5400" dirty="0"/>
          </a:p>
        </p:txBody>
      </p:sp>
      <p:pic>
        <p:nvPicPr>
          <p:cNvPr id="4098" name="Picture 2" descr="What happened to Buffalo Bills' Damar Hamlin? Doctor explains player's  injury to chest area - ABC30 Fresno">
            <a:extLst>
              <a:ext uri="{FF2B5EF4-FFF2-40B4-BE49-F238E27FC236}">
                <a16:creationId xmlns:a16="http://schemas.microsoft.com/office/drawing/2014/main" id="{25D50025-D7AD-41DC-957C-C1CB1B5DBF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3265715" cy="1828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Damar Hamlin's marketing rep and agent provide update on Hamlin's condition  - cleveland.com">
            <a:extLst>
              <a:ext uri="{FF2B5EF4-FFF2-40B4-BE49-F238E27FC236}">
                <a16:creationId xmlns:a16="http://schemas.microsoft.com/office/drawing/2014/main" id="{C7C1D179-4A4C-40DD-AF28-9C20F34A3C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962400"/>
            <a:ext cx="3657600" cy="24403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4" name="Picture 8" descr="Damar Hamlin, former Pitt and Central Catholic star, in critical condition  after going into cardiac arrest during Bills-Bengals game | Pittsburgh  Post-Gazette">
            <a:extLst>
              <a:ext uri="{FF2B5EF4-FFF2-40B4-BE49-F238E27FC236}">
                <a16:creationId xmlns:a16="http://schemas.microsoft.com/office/drawing/2014/main" id="{1457733C-1E15-4EC9-AEF5-2C38C78C15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9080" y="2438400"/>
            <a:ext cx="4846320" cy="33924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934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miling for the camera&#10;&#10;Description automatically generated with medium confidence">
            <a:extLst>
              <a:ext uri="{FF2B5EF4-FFF2-40B4-BE49-F238E27FC236}">
                <a16:creationId xmlns:a16="http://schemas.microsoft.com/office/drawing/2014/main" id="{B4B7F839-6288-8527-0329-C17853A7CD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99" y="1121948"/>
            <a:ext cx="2011680" cy="2011680"/>
          </a:xfrm>
          <a:prstGeom prst="rect">
            <a:avLst/>
          </a:prstGeom>
          <a:ln>
            <a:noFill/>
          </a:ln>
          <a:effectLst>
            <a:softEdge rad="112500"/>
          </a:effectLst>
        </p:spPr>
      </p:pic>
      <p:pic>
        <p:nvPicPr>
          <p:cNvPr id="6" name="Picture 5" descr="A person in a blue shirt&#10;&#10;Description automatically generated with medium confidence">
            <a:extLst>
              <a:ext uri="{FF2B5EF4-FFF2-40B4-BE49-F238E27FC236}">
                <a16:creationId xmlns:a16="http://schemas.microsoft.com/office/drawing/2014/main" id="{7FB58BBA-C606-C6FD-23B8-78B2A1D9CF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7683" y="1298596"/>
            <a:ext cx="1783080" cy="1783080"/>
          </a:xfrm>
          <a:prstGeom prst="rect">
            <a:avLst/>
          </a:prstGeom>
          <a:ln>
            <a:noFill/>
          </a:ln>
          <a:effectLst>
            <a:softEdge rad="112500"/>
          </a:effectLst>
        </p:spPr>
      </p:pic>
      <p:pic>
        <p:nvPicPr>
          <p:cNvPr id="8" name="Picture 7" descr="A person in a blue shirt&#10;&#10;Description automatically generated with medium confidence">
            <a:extLst>
              <a:ext uri="{FF2B5EF4-FFF2-40B4-BE49-F238E27FC236}">
                <a16:creationId xmlns:a16="http://schemas.microsoft.com/office/drawing/2014/main" id="{D5994EC9-A53E-DDC4-A033-6476CA5397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4185" y="1252876"/>
            <a:ext cx="1828800" cy="1828800"/>
          </a:xfrm>
          <a:prstGeom prst="rect">
            <a:avLst/>
          </a:prstGeom>
          <a:ln>
            <a:noFill/>
          </a:ln>
          <a:effectLst>
            <a:softEdge rad="112500"/>
          </a:effectLst>
        </p:spPr>
      </p:pic>
      <p:pic>
        <p:nvPicPr>
          <p:cNvPr id="10" name="Picture 9" descr="A picture containing person, person, wall, indoor&#10;&#10;Description automatically generated">
            <a:extLst>
              <a:ext uri="{FF2B5EF4-FFF2-40B4-BE49-F238E27FC236}">
                <a16:creationId xmlns:a16="http://schemas.microsoft.com/office/drawing/2014/main" id="{F80DBF1F-16D2-2DD5-C6D6-C7BCAED8DA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3810000"/>
            <a:ext cx="1495552" cy="2243328"/>
          </a:xfrm>
          <a:prstGeom prst="rect">
            <a:avLst/>
          </a:prstGeom>
          <a:ln>
            <a:noFill/>
          </a:ln>
          <a:effectLst>
            <a:softEdge rad="112500"/>
          </a:effectLst>
        </p:spPr>
      </p:pic>
      <p:pic>
        <p:nvPicPr>
          <p:cNvPr id="12" name="Picture 11" descr="A picture containing person, wall, person, indoor&#10;&#10;Description automatically generated">
            <a:extLst>
              <a:ext uri="{FF2B5EF4-FFF2-40B4-BE49-F238E27FC236}">
                <a16:creationId xmlns:a16="http://schemas.microsoft.com/office/drawing/2014/main" id="{C3D5710F-B35C-06A0-086C-1862E09CCC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37535" y="4139391"/>
            <a:ext cx="1280160" cy="1920240"/>
          </a:xfrm>
          <a:prstGeom prst="rect">
            <a:avLst/>
          </a:prstGeom>
          <a:ln>
            <a:noFill/>
          </a:ln>
          <a:effectLst>
            <a:softEdge rad="112500"/>
          </a:effectLst>
        </p:spPr>
      </p:pic>
      <p:pic>
        <p:nvPicPr>
          <p:cNvPr id="14" name="Picture 13" descr="A person wearing glasses and a suit&#10;&#10;Description automatically generated with medium confidence">
            <a:extLst>
              <a:ext uri="{FF2B5EF4-FFF2-40B4-BE49-F238E27FC236}">
                <a16:creationId xmlns:a16="http://schemas.microsoft.com/office/drawing/2014/main" id="{6C75FF1D-E893-6A9E-68A2-6500EAA55C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22520" y="4133088"/>
            <a:ext cx="1280160" cy="1920240"/>
          </a:xfrm>
          <a:prstGeom prst="rect">
            <a:avLst/>
          </a:prstGeom>
          <a:ln>
            <a:noFill/>
          </a:ln>
          <a:effectLst>
            <a:softEdge rad="112500"/>
          </a:effectLst>
        </p:spPr>
      </p:pic>
      <p:pic>
        <p:nvPicPr>
          <p:cNvPr id="16" name="Picture 15" descr="A person wearing glasses&#10;&#10;Description automatically generated with low confidence">
            <a:extLst>
              <a:ext uri="{FF2B5EF4-FFF2-40B4-BE49-F238E27FC236}">
                <a16:creationId xmlns:a16="http://schemas.microsoft.com/office/drawing/2014/main" id="{D52D07A7-4256-8B84-E039-0CA5B70129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64345" y="4159592"/>
            <a:ext cx="1280160" cy="1920240"/>
          </a:xfrm>
          <a:prstGeom prst="rect">
            <a:avLst/>
          </a:prstGeom>
          <a:ln>
            <a:noFill/>
          </a:ln>
          <a:effectLst>
            <a:softEdge rad="112500"/>
          </a:effectLst>
        </p:spPr>
      </p:pic>
      <p:sp>
        <p:nvSpPr>
          <p:cNvPr id="18" name="TextBox 17">
            <a:extLst>
              <a:ext uri="{FF2B5EF4-FFF2-40B4-BE49-F238E27FC236}">
                <a16:creationId xmlns:a16="http://schemas.microsoft.com/office/drawing/2014/main" id="{B499C939-BC03-EFB7-E3B8-E234B224C1A1}"/>
              </a:ext>
            </a:extLst>
          </p:cNvPr>
          <p:cNvSpPr txBox="1"/>
          <p:nvPr/>
        </p:nvSpPr>
        <p:spPr>
          <a:xfrm>
            <a:off x="2755200" y="3275802"/>
            <a:ext cx="2939692" cy="369332"/>
          </a:xfrm>
          <a:prstGeom prst="rect">
            <a:avLst/>
          </a:prstGeom>
          <a:noFill/>
        </p:spPr>
        <p:txBody>
          <a:bodyPr wrap="square" rtlCol="0">
            <a:spAutoFit/>
          </a:bodyPr>
          <a:lstStyle/>
          <a:p>
            <a:r>
              <a:rPr lang="en-US" b="1" dirty="0">
                <a:solidFill>
                  <a:schemeClr val="bg2">
                    <a:lumMod val="50000"/>
                  </a:schemeClr>
                </a:solidFill>
              </a:rPr>
              <a:t>Denny Kellignton DPT, ATC</a:t>
            </a:r>
          </a:p>
        </p:txBody>
      </p:sp>
      <p:sp>
        <p:nvSpPr>
          <p:cNvPr id="19" name="TextBox 18">
            <a:extLst>
              <a:ext uri="{FF2B5EF4-FFF2-40B4-BE49-F238E27FC236}">
                <a16:creationId xmlns:a16="http://schemas.microsoft.com/office/drawing/2014/main" id="{68C8E62A-9658-256A-8BA8-FBA048A3C0F1}"/>
              </a:ext>
            </a:extLst>
          </p:cNvPr>
          <p:cNvSpPr txBox="1"/>
          <p:nvPr/>
        </p:nvSpPr>
        <p:spPr>
          <a:xfrm>
            <a:off x="6092744" y="3307464"/>
            <a:ext cx="2746455" cy="369332"/>
          </a:xfrm>
          <a:prstGeom prst="rect">
            <a:avLst/>
          </a:prstGeom>
          <a:noFill/>
        </p:spPr>
        <p:txBody>
          <a:bodyPr wrap="square" rtlCol="0">
            <a:spAutoFit/>
          </a:bodyPr>
          <a:lstStyle/>
          <a:p>
            <a:r>
              <a:rPr lang="en-US" b="1" dirty="0">
                <a:solidFill>
                  <a:schemeClr val="bg2">
                    <a:lumMod val="50000"/>
                  </a:schemeClr>
                </a:solidFill>
              </a:rPr>
              <a:t>Tabinin Richards MS, ATC</a:t>
            </a:r>
          </a:p>
        </p:txBody>
      </p:sp>
      <p:sp>
        <p:nvSpPr>
          <p:cNvPr id="20" name="TextBox 19">
            <a:extLst>
              <a:ext uri="{FF2B5EF4-FFF2-40B4-BE49-F238E27FC236}">
                <a16:creationId xmlns:a16="http://schemas.microsoft.com/office/drawing/2014/main" id="{7F64EF3A-9748-B7D4-9660-ED23AA73632A}"/>
              </a:ext>
            </a:extLst>
          </p:cNvPr>
          <p:cNvSpPr txBox="1"/>
          <p:nvPr/>
        </p:nvSpPr>
        <p:spPr>
          <a:xfrm>
            <a:off x="165608" y="6079832"/>
            <a:ext cx="2011680" cy="369332"/>
          </a:xfrm>
          <a:prstGeom prst="rect">
            <a:avLst/>
          </a:prstGeom>
          <a:noFill/>
        </p:spPr>
        <p:txBody>
          <a:bodyPr wrap="square" rtlCol="0">
            <a:spAutoFit/>
          </a:bodyPr>
          <a:lstStyle/>
          <a:p>
            <a:pPr algn="ctr"/>
            <a:r>
              <a:rPr lang="en-US" b="1" dirty="0">
                <a:solidFill>
                  <a:schemeClr val="bg2">
                    <a:lumMod val="50000"/>
                  </a:schemeClr>
                </a:solidFill>
              </a:rPr>
              <a:t>Leslie Brisson, MD</a:t>
            </a:r>
          </a:p>
        </p:txBody>
      </p:sp>
      <p:sp>
        <p:nvSpPr>
          <p:cNvPr id="21" name="TextBox 20">
            <a:extLst>
              <a:ext uri="{FF2B5EF4-FFF2-40B4-BE49-F238E27FC236}">
                <a16:creationId xmlns:a16="http://schemas.microsoft.com/office/drawing/2014/main" id="{B0A068DF-3DEE-5994-B52D-7F70FE15A387}"/>
              </a:ext>
            </a:extLst>
          </p:cNvPr>
          <p:cNvSpPr txBox="1"/>
          <p:nvPr/>
        </p:nvSpPr>
        <p:spPr>
          <a:xfrm>
            <a:off x="2316480" y="6232621"/>
            <a:ext cx="2103120" cy="369332"/>
          </a:xfrm>
          <a:prstGeom prst="rect">
            <a:avLst/>
          </a:prstGeom>
          <a:noFill/>
        </p:spPr>
        <p:txBody>
          <a:bodyPr wrap="square" rtlCol="0">
            <a:spAutoFit/>
          </a:bodyPr>
          <a:lstStyle/>
          <a:p>
            <a:pPr algn="ctr"/>
            <a:r>
              <a:rPr lang="en-US" b="1" dirty="0">
                <a:solidFill>
                  <a:schemeClr val="bg2">
                    <a:lumMod val="50000"/>
                  </a:schemeClr>
                </a:solidFill>
              </a:rPr>
              <a:t>Thomas White, MD</a:t>
            </a:r>
          </a:p>
        </p:txBody>
      </p:sp>
      <p:sp>
        <p:nvSpPr>
          <p:cNvPr id="22" name="TextBox 21">
            <a:extLst>
              <a:ext uri="{FF2B5EF4-FFF2-40B4-BE49-F238E27FC236}">
                <a16:creationId xmlns:a16="http://schemas.microsoft.com/office/drawing/2014/main" id="{C1B857D5-4184-F64D-3F87-3B8A55DF8B94}"/>
              </a:ext>
            </a:extLst>
          </p:cNvPr>
          <p:cNvSpPr txBox="1"/>
          <p:nvPr/>
        </p:nvSpPr>
        <p:spPr>
          <a:xfrm>
            <a:off x="4558792" y="6232621"/>
            <a:ext cx="2240280" cy="646331"/>
          </a:xfrm>
          <a:prstGeom prst="rect">
            <a:avLst/>
          </a:prstGeom>
          <a:noFill/>
        </p:spPr>
        <p:txBody>
          <a:bodyPr wrap="square" rtlCol="0">
            <a:spAutoFit/>
          </a:bodyPr>
          <a:lstStyle/>
          <a:p>
            <a:pPr algn="ctr"/>
            <a:r>
              <a:rPr lang="en-US" b="1" dirty="0">
                <a:solidFill>
                  <a:schemeClr val="bg2">
                    <a:lumMod val="50000"/>
                  </a:schemeClr>
                </a:solidFill>
              </a:rPr>
              <a:t>Andrew Cappuccino, MD</a:t>
            </a:r>
          </a:p>
        </p:txBody>
      </p:sp>
      <p:sp>
        <p:nvSpPr>
          <p:cNvPr id="23" name="TextBox 22">
            <a:extLst>
              <a:ext uri="{FF2B5EF4-FFF2-40B4-BE49-F238E27FC236}">
                <a16:creationId xmlns:a16="http://schemas.microsoft.com/office/drawing/2014/main" id="{E18E9079-61A0-DB6C-C1CA-3504A7276D91}"/>
              </a:ext>
            </a:extLst>
          </p:cNvPr>
          <p:cNvSpPr txBox="1"/>
          <p:nvPr/>
        </p:nvSpPr>
        <p:spPr>
          <a:xfrm>
            <a:off x="7132320" y="6125998"/>
            <a:ext cx="2011680" cy="646331"/>
          </a:xfrm>
          <a:prstGeom prst="rect">
            <a:avLst/>
          </a:prstGeom>
          <a:noFill/>
        </p:spPr>
        <p:txBody>
          <a:bodyPr wrap="square" rtlCol="0">
            <a:spAutoFit/>
          </a:bodyPr>
          <a:lstStyle/>
          <a:p>
            <a:pPr algn="ctr"/>
            <a:r>
              <a:rPr lang="en-US" b="1" dirty="0">
                <a:solidFill>
                  <a:schemeClr val="bg2">
                    <a:lumMod val="50000"/>
                  </a:schemeClr>
                </a:solidFill>
              </a:rPr>
              <a:t>Marc Fineberg, MD</a:t>
            </a:r>
          </a:p>
        </p:txBody>
      </p:sp>
      <p:sp>
        <p:nvSpPr>
          <p:cNvPr id="24" name="TextBox 23">
            <a:extLst>
              <a:ext uri="{FF2B5EF4-FFF2-40B4-BE49-F238E27FC236}">
                <a16:creationId xmlns:a16="http://schemas.microsoft.com/office/drawing/2014/main" id="{182017B0-D860-B366-5D9A-6BFC805559FB}"/>
              </a:ext>
            </a:extLst>
          </p:cNvPr>
          <p:cNvSpPr txBox="1"/>
          <p:nvPr/>
        </p:nvSpPr>
        <p:spPr>
          <a:xfrm>
            <a:off x="165608" y="3312588"/>
            <a:ext cx="2523439" cy="369332"/>
          </a:xfrm>
          <a:prstGeom prst="rect">
            <a:avLst/>
          </a:prstGeom>
          <a:noFill/>
        </p:spPr>
        <p:txBody>
          <a:bodyPr wrap="square" rtlCol="0">
            <a:spAutoFit/>
          </a:bodyPr>
          <a:lstStyle/>
          <a:p>
            <a:r>
              <a:rPr lang="en-US" b="1" dirty="0">
                <a:solidFill>
                  <a:schemeClr val="bg2">
                    <a:lumMod val="50000"/>
                  </a:schemeClr>
                </a:solidFill>
              </a:rPr>
              <a:t>Nate Breske DPT,</a:t>
            </a:r>
            <a:r>
              <a:rPr lang="en-US" b="1" dirty="0">
                <a:solidFill>
                  <a:schemeClr val="bg1"/>
                </a:solidFill>
              </a:rPr>
              <a:t>,</a:t>
            </a:r>
            <a:r>
              <a:rPr lang="en-US" b="1" dirty="0">
                <a:solidFill>
                  <a:schemeClr val="tx2">
                    <a:lumMod val="60000"/>
                    <a:lumOff val="40000"/>
                  </a:schemeClr>
                </a:solidFill>
              </a:rPr>
              <a:t>ATC</a:t>
            </a:r>
            <a:r>
              <a:rPr lang="en-US" b="1" dirty="0">
                <a:solidFill>
                  <a:schemeClr val="bg1"/>
                </a:solidFill>
              </a:rPr>
              <a:t>C</a:t>
            </a:r>
          </a:p>
        </p:txBody>
      </p:sp>
      <p:sp>
        <p:nvSpPr>
          <p:cNvPr id="25" name="TextBox 24">
            <a:extLst>
              <a:ext uri="{FF2B5EF4-FFF2-40B4-BE49-F238E27FC236}">
                <a16:creationId xmlns:a16="http://schemas.microsoft.com/office/drawing/2014/main" id="{EFE3D4B2-17FC-76A9-FFF3-E8CBBFF9AA2E}"/>
              </a:ext>
            </a:extLst>
          </p:cNvPr>
          <p:cNvSpPr txBox="1"/>
          <p:nvPr/>
        </p:nvSpPr>
        <p:spPr>
          <a:xfrm>
            <a:off x="1749345" y="177795"/>
            <a:ext cx="5715000" cy="707886"/>
          </a:xfrm>
          <a:prstGeom prst="rect">
            <a:avLst/>
          </a:prstGeom>
          <a:noFill/>
        </p:spPr>
        <p:txBody>
          <a:bodyPr wrap="square" rtlCol="0">
            <a:spAutoFit/>
          </a:bodyPr>
          <a:lstStyle/>
          <a:p>
            <a:pPr algn="ctr"/>
            <a:r>
              <a:rPr lang="en-US" sz="4000" b="1" dirty="0">
                <a:solidFill>
                  <a:schemeClr val="bg1"/>
                </a:solidFill>
              </a:rPr>
              <a:t>Monday Night Heroes</a:t>
            </a:r>
          </a:p>
        </p:txBody>
      </p:sp>
    </p:spTree>
    <p:extLst>
      <p:ext uri="{BB962C8B-B14F-4D97-AF65-F5344CB8AC3E}">
        <p14:creationId xmlns:p14="http://schemas.microsoft.com/office/powerpoint/2010/main" val="3268684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1E2DFC-FE0C-43A0-85A9-511C946345C1}"/>
              </a:ext>
            </a:extLst>
          </p:cNvPr>
          <p:cNvSpPr>
            <a:spLocks noGrp="1"/>
          </p:cNvSpPr>
          <p:nvPr>
            <p:ph type="title"/>
          </p:nvPr>
        </p:nvSpPr>
        <p:spPr/>
        <p:txBody>
          <a:bodyPr/>
          <a:lstStyle/>
          <a:p>
            <a:r>
              <a:rPr lang="en-US" b="1" dirty="0"/>
              <a:t>No Mandates</a:t>
            </a:r>
          </a:p>
        </p:txBody>
      </p:sp>
      <p:pic>
        <p:nvPicPr>
          <p:cNvPr id="9" name="Content Placeholder 8">
            <a:extLst>
              <a:ext uri="{FF2B5EF4-FFF2-40B4-BE49-F238E27FC236}">
                <a16:creationId xmlns:a16="http://schemas.microsoft.com/office/drawing/2014/main" id="{0B895E40-8B81-47A0-B26B-4653DF143534}"/>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266734" y="2679700"/>
            <a:ext cx="2641782" cy="3446463"/>
          </a:xfrm>
          <a:prstGeom prst="rect">
            <a:avLst/>
          </a:prstGeom>
          <a:ln>
            <a:noFill/>
          </a:ln>
          <a:effectLst>
            <a:softEdge rad="112500"/>
          </a:effectLst>
        </p:spPr>
      </p:pic>
      <p:pic>
        <p:nvPicPr>
          <p:cNvPr id="16" name="Content Placeholder 15">
            <a:extLst>
              <a:ext uri="{FF2B5EF4-FFF2-40B4-BE49-F238E27FC236}">
                <a16:creationId xmlns:a16="http://schemas.microsoft.com/office/drawing/2014/main" id="{BD83B131-F1D6-419C-B207-BB77AA0BEC01}"/>
              </a:ext>
            </a:extLst>
          </p:cNvPr>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4297679" y="2679700"/>
            <a:ext cx="4389121" cy="2926080"/>
          </a:xfrm>
          <a:prstGeom prst="rect">
            <a:avLst/>
          </a:prstGeom>
          <a:ln>
            <a:noFill/>
          </a:ln>
          <a:effectLst>
            <a:softEdge rad="112500"/>
          </a:effectLst>
        </p:spPr>
      </p:pic>
    </p:spTree>
    <p:extLst>
      <p:ext uri="{BB962C8B-B14F-4D97-AF65-F5344CB8AC3E}">
        <p14:creationId xmlns:p14="http://schemas.microsoft.com/office/powerpoint/2010/main" val="3692663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313176-04C0-4103-9F21-737EC62533C0}"/>
              </a:ext>
            </a:extLst>
          </p:cNvPr>
          <p:cNvSpPr>
            <a:spLocks noGrp="1"/>
          </p:cNvSpPr>
          <p:nvPr>
            <p:ph type="title"/>
          </p:nvPr>
        </p:nvSpPr>
        <p:spPr/>
        <p:txBody>
          <a:bodyPr>
            <a:normAutofit/>
          </a:bodyPr>
          <a:lstStyle/>
          <a:p>
            <a:r>
              <a:rPr lang="en-US" sz="5400" b="1" dirty="0"/>
              <a:t>1</a:t>
            </a:r>
            <a:r>
              <a:rPr lang="en-US" sz="5400" b="1" baseline="30000" dirty="0"/>
              <a:t>st</a:t>
            </a:r>
            <a:r>
              <a:rPr lang="en-US" sz="5400" b="1" dirty="0"/>
              <a:t> Anniversary</a:t>
            </a:r>
            <a:endParaRPr lang="en-US" sz="5400" dirty="0"/>
          </a:p>
        </p:txBody>
      </p:sp>
      <p:sp>
        <p:nvSpPr>
          <p:cNvPr id="5" name="Content Placeholder 4">
            <a:extLst>
              <a:ext uri="{FF2B5EF4-FFF2-40B4-BE49-F238E27FC236}">
                <a16:creationId xmlns:a16="http://schemas.microsoft.com/office/drawing/2014/main" id="{18FD9B68-21DE-4E6A-8087-96BF78CECDC6}"/>
              </a:ext>
            </a:extLst>
          </p:cNvPr>
          <p:cNvSpPr>
            <a:spLocks noGrp="1"/>
          </p:cNvSpPr>
          <p:nvPr>
            <p:ph sz="quarter" idx="14"/>
          </p:nvPr>
        </p:nvSpPr>
        <p:spPr>
          <a:xfrm>
            <a:off x="4645152" y="2679192"/>
            <a:ext cx="3822192" cy="3447288"/>
          </a:xfrm>
        </p:spPr>
        <p:txBody>
          <a:bodyPr>
            <a:normAutofit fontScale="92500" lnSpcReduction="10000"/>
          </a:bodyPr>
          <a:lstStyle/>
          <a:p>
            <a:r>
              <a:rPr lang="en-US" dirty="0"/>
              <a:t>January 5</a:t>
            </a:r>
            <a:r>
              <a:rPr lang="en-US" baseline="30000" dirty="0"/>
              <a:t>th</a:t>
            </a:r>
            <a:endParaRPr lang="en-US" dirty="0"/>
          </a:p>
          <a:p>
            <a:pPr marL="0" indent="0">
              <a:buNone/>
            </a:pPr>
            <a:endParaRPr lang="en-US" dirty="0"/>
          </a:p>
          <a:p>
            <a:r>
              <a:rPr lang="en-US" dirty="0"/>
              <a:t>Ashari Hughes</a:t>
            </a:r>
          </a:p>
          <a:p>
            <a:pPr marL="0" indent="0">
              <a:buNone/>
            </a:pPr>
            <a:endParaRPr lang="en-US" dirty="0"/>
          </a:p>
          <a:p>
            <a:r>
              <a:rPr lang="en-US" dirty="0"/>
              <a:t>16 </a:t>
            </a:r>
            <a:r>
              <a:rPr lang="en-US" dirty="0" err="1"/>
              <a:t>yo</a:t>
            </a:r>
            <a:r>
              <a:rPr lang="en-US" dirty="0"/>
              <a:t> Desert Oasis HS</a:t>
            </a:r>
          </a:p>
          <a:p>
            <a:pPr lvl="1"/>
            <a:r>
              <a:rPr lang="en-US" dirty="0"/>
              <a:t>Las Vegas, NV</a:t>
            </a:r>
          </a:p>
          <a:p>
            <a:pPr lvl="1"/>
            <a:endParaRPr lang="en-US" dirty="0"/>
          </a:p>
          <a:p>
            <a:r>
              <a:rPr lang="en-US" dirty="0"/>
              <a:t>Rare cardiac congenital abnormality</a:t>
            </a:r>
          </a:p>
          <a:p>
            <a:pPr marL="301943" lvl="1" indent="0">
              <a:buNone/>
            </a:pPr>
            <a:endParaRPr lang="en-US" dirty="0"/>
          </a:p>
        </p:txBody>
      </p:sp>
      <p:pic>
        <p:nvPicPr>
          <p:cNvPr id="8" name="Content Placeholder 7">
            <a:extLst>
              <a:ext uri="{FF2B5EF4-FFF2-40B4-BE49-F238E27FC236}">
                <a16:creationId xmlns:a16="http://schemas.microsoft.com/office/drawing/2014/main" id="{E09B857C-1217-4DFD-A89B-D89BCB0F63EE}"/>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08335" y="2743200"/>
            <a:ext cx="3435247" cy="2286000"/>
          </a:xfrm>
          <a:prstGeom prst="rect">
            <a:avLst/>
          </a:prstGeom>
          <a:ln>
            <a:noFill/>
          </a:ln>
          <a:effectLst>
            <a:softEdge rad="112500"/>
          </a:effectLst>
        </p:spPr>
      </p:pic>
    </p:spTree>
    <p:extLst>
      <p:ext uri="{BB962C8B-B14F-4D97-AF65-F5344CB8AC3E}">
        <p14:creationId xmlns:p14="http://schemas.microsoft.com/office/powerpoint/2010/main" val="1108938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313176-04C0-4103-9F21-737EC62533C0}"/>
              </a:ext>
            </a:extLst>
          </p:cNvPr>
          <p:cNvSpPr>
            <a:spLocks noGrp="1"/>
          </p:cNvSpPr>
          <p:nvPr>
            <p:ph type="title"/>
          </p:nvPr>
        </p:nvSpPr>
        <p:spPr/>
        <p:txBody>
          <a:bodyPr/>
          <a:lstStyle/>
          <a:p>
            <a:r>
              <a:rPr lang="en-US" b="1" dirty="0"/>
              <a:t>1</a:t>
            </a:r>
            <a:r>
              <a:rPr lang="en-US" b="1" baseline="30000" dirty="0"/>
              <a:t>st</a:t>
            </a:r>
            <a:r>
              <a:rPr lang="en-US" b="1" dirty="0"/>
              <a:t> Anniversary</a:t>
            </a:r>
            <a:endParaRPr lang="en-US" dirty="0"/>
          </a:p>
        </p:txBody>
      </p:sp>
      <p:sp>
        <p:nvSpPr>
          <p:cNvPr id="5" name="Content Placeholder 4">
            <a:extLst>
              <a:ext uri="{FF2B5EF4-FFF2-40B4-BE49-F238E27FC236}">
                <a16:creationId xmlns:a16="http://schemas.microsoft.com/office/drawing/2014/main" id="{18FD9B68-21DE-4E6A-8087-96BF78CECDC6}"/>
              </a:ext>
            </a:extLst>
          </p:cNvPr>
          <p:cNvSpPr>
            <a:spLocks noGrp="1"/>
          </p:cNvSpPr>
          <p:nvPr>
            <p:ph sz="quarter" idx="14"/>
          </p:nvPr>
        </p:nvSpPr>
        <p:spPr/>
        <p:txBody>
          <a:bodyPr>
            <a:normAutofit/>
          </a:bodyPr>
          <a:lstStyle/>
          <a:p>
            <a:endParaRPr lang="en-US" dirty="0"/>
          </a:p>
          <a:p>
            <a:r>
              <a:rPr lang="en-US" dirty="0"/>
              <a:t>January 5</a:t>
            </a:r>
            <a:r>
              <a:rPr lang="en-US" baseline="30000" dirty="0"/>
              <a:t>th</a:t>
            </a:r>
            <a:r>
              <a:rPr lang="en-US" dirty="0"/>
              <a:t> </a:t>
            </a:r>
          </a:p>
          <a:p>
            <a:endParaRPr lang="en-US" dirty="0"/>
          </a:p>
          <a:p>
            <a:r>
              <a:rPr lang="en-US" dirty="0"/>
              <a:t>Army Ice Hockey Player Eric Huss – Neck Laceration</a:t>
            </a:r>
          </a:p>
          <a:p>
            <a:pPr marL="0" indent="0">
              <a:buNone/>
            </a:pPr>
            <a:endParaRPr lang="en-US" dirty="0"/>
          </a:p>
          <a:p>
            <a:r>
              <a:rPr lang="en-US" dirty="0"/>
              <a:t>Rachael (Leahy) Ross ATC</a:t>
            </a:r>
          </a:p>
          <a:p>
            <a:endParaRPr lang="en-US" dirty="0"/>
          </a:p>
        </p:txBody>
      </p:sp>
      <p:pic>
        <p:nvPicPr>
          <p:cNvPr id="8" name="Content Placeholder 7">
            <a:extLst>
              <a:ext uri="{FF2B5EF4-FFF2-40B4-BE49-F238E27FC236}">
                <a16:creationId xmlns:a16="http://schemas.microsoft.com/office/drawing/2014/main" id="{94A9AACA-5AB4-4954-83FC-D48D2A326992}"/>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66800" y="2651760"/>
            <a:ext cx="2616104" cy="3474720"/>
          </a:xfrm>
        </p:spPr>
      </p:pic>
    </p:spTree>
    <p:extLst>
      <p:ext uri="{BB962C8B-B14F-4D97-AF65-F5344CB8AC3E}">
        <p14:creationId xmlns:p14="http://schemas.microsoft.com/office/powerpoint/2010/main" val="4258014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tlantichockeyonline.com/images/2023/1/9/1_8_23_AHA_POTW_Graphic_Website_35.jpg?preset=large.storyimage">
            <a:extLst>
              <a:ext uri="{FF2B5EF4-FFF2-40B4-BE49-F238E27FC236}">
                <a16:creationId xmlns:a16="http://schemas.microsoft.com/office/drawing/2014/main" id="{C336C80B-565A-48D3-BC9D-7761CA36C4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7620000" cy="457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309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Logo, company name&#10;&#10;Description automatically generated">
            <a:extLst>
              <a:ext uri="{FF2B5EF4-FFF2-40B4-BE49-F238E27FC236}">
                <a16:creationId xmlns:a16="http://schemas.microsoft.com/office/drawing/2014/main" id="{97EF852D-5805-68DF-EB3A-BE695A3CBD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2482691"/>
            <a:ext cx="3840480" cy="3840480"/>
          </a:xfrm>
        </p:spPr>
      </p:pic>
      <p:sp>
        <p:nvSpPr>
          <p:cNvPr id="2" name="Title 1">
            <a:extLst>
              <a:ext uri="{FF2B5EF4-FFF2-40B4-BE49-F238E27FC236}">
                <a16:creationId xmlns:a16="http://schemas.microsoft.com/office/drawing/2014/main" id="{1AE38C4B-ED69-E829-F4D2-65C6C5DFE67E}"/>
              </a:ext>
            </a:extLst>
          </p:cNvPr>
          <p:cNvSpPr>
            <a:spLocks noGrp="1"/>
          </p:cNvSpPr>
          <p:nvPr>
            <p:ph type="title"/>
          </p:nvPr>
        </p:nvSpPr>
        <p:spPr/>
        <p:txBody>
          <a:bodyPr>
            <a:normAutofit/>
          </a:bodyPr>
          <a:lstStyle/>
          <a:p>
            <a:r>
              <a:rPr lang="en-US" sz="5400" b="1" dirty="0"/>
              <a:t>We Are Here for You</a:t>
            </a:r>
          </a:p>
        </p:txBody>
      </p:sp>
      <p:sp>
        <p:nvSpPr>
          <p:cNvPr id="4" name="Content Placeholder 3">
            <a:extLst>
              <a:ext uri="{FF2B5EF4-FFF2-40B4-BE49-F238E27FC236}">
                <a16:creationId xmlns:a16="http://schemas.microsoft.com/office/drawing/2014/main" id="{2513E362-B55B-C2DE-2305-E2E5AB6EF353}"/>
              </a:ext>
            </a:extLst>
          </p:cNvPr>
          <p:cNvSpPr>
            <a:spLocks noGrp="1"/>
          </p:cNvSpPr>
          <p:nvPr>
            <p:ph sz="quarter" idx="4294967295"/>
          </p:nvPr>
        </p:nvSpPr>
        <p:spPr>
          <a:xfrm>
            <a:off x="5321300" y="2679700"/>
            <a:ext cx="3822700" cy="3446463"/>
          </a:xfrm>
        </p:spPr>
        <p:txBody>
          <a:bodyPr/>
          <a:lstStyle/>
          <a:p>
            <a:pPr marL="0" indent="0">
              <a:buNone/>
            </a:pPr>
            <a:endParaRPr lang="en-US" dirty="0"/>
          </a:p>
          <a:p>
            <a:endParaRPr lang="en-US" dirty="0"/>
          </a:p>
        </p:txBody>
      </p:sp>
    </p:spTree>
    <p:extLst>
      <p:ext uri="{BB962C8B-B14F-4D97-AF65-F5344CB8AC3E}">
        <p14:creationId xmlns:p14="http://schemas.microsoft.com/office/powerpoint/2010/main" val="3961810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BEDCE-D38E-4719-9D95-81D0FA217866}"/>
              </a:ext>
            </a:extLst>
          </p:cNvPr>
          <p:cNvSpPr>
            <a:spLocks noGrp="1"/>
          </p:cNvSpPr>
          <p:nvPr>
            <p:ph type="title"/>
          </p:nvPr>
        </p:nvSpPr>
        <p:spPr/>
        <p:txBody>
          <a:bodyPr>
            <a:normAutofit fontScale="90000"/>
          </a:bodyPr>
          <a:lstStyle/>
          <a:p>
            <a:r>
              <a:rPr lang="en-US" b="1" dirty="0"/>
              <a:t>“This woman has the power to stop an NFL game.” CNN</a:t>
            </a:r>
            <a:endParaRPr lang="en-US" dirty="0"/>
          </a:p>
        </p:txBody>
      </p:sp>
      <p:pic>
        <p:nvPicPr>
          <p:cNvPr id="3074" name="Picture 2" descr="Sue Stanley-Green">
            <a:extLst>
              <a:ext uri="{FF2B5EF4-FFF2-40B4-BE49-F238E27FC236}">
                <a16:creationId xmlns:a16="http://schemas.microsoft.com/office/drawing/2014/main" id="{FD108580-3E74-4177-B10B-F10063840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590800"/>
            <a:ext cx="2085975" cy="20859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A football girl'">
            <a:extLst>
              <a:ext uri="{FF2B5EF4-FFF2-40B4-BE49-F238E27FC236}">
                <a16:creationId xmlns:a16="http://schemas.microsoft.com/office/drawing/2014/main" id="{AE06440D-72CF-48EB-BFC7-A8D778ED97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990783"/>
            <a:ext cx="2072640" cy="15544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0" name="Picture 8" descr="NFL Commissioner Roger Goodell, center, shakes hands with Andrew Smith, the  independent certified athletic trainer, or ATC spotter, right, before team  medical meeting ahead an NFL football game between the Buffalo Bills">
            <a:extLst>
              <a:ext uri="{FF2B5EF4-FFF2-40B4-BE49-F238E27FC236}">
                <a16:creationId xmlns:a16="http://schemas.microsoft.com/office/drawing/2014/main" id="{3305762E-A03C-4928-9B0D-C84557E4148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2350" y="4785043"/>
            <a:ext cx="2735425" cy="20116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4" name="Picture 12" descr="Video: This woman has the power to stop an NFL game. See why | Watch">
            <a:extLst>
              <a:ext uri="{FF2B5EF4-FFF2-40B4-BE49-F238E27FC236}">
                <a16:creationId xmlns:a16="http://schemas.microsoft.com/office/drawing/2014/main" id="{CF875BF1-17AF-439E-A6B9-79122FACD9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990783"/>
            <a:ext cx="2857500" cy="16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6" name="Picture 14" descr="Opinion | I won't stop watching the NFL. But I know I probably should. - The  Washington Post">
            <a:extLst>
              <a:ext uri="{FF2B5EF4-FFF2-40B4-BE49-F238E27FC236}">
                <a16:creationId xmlns:a16="http://schemas.microsoft.com/office/drawing/2014/main" id="{9E987D2F-7888-483A-9A62-1574BE03588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643" y="2274112"/>
            <a:ext cx="3840480" cy="25596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057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F513B1-CCEC-4014-8371-C0C68385B890}"/>
              </a:ext>
            </a:extLst>
          </p:cNvPr>
          <p:cNvSpPr>
            <a:spLocks noGrp="1"/>
          </p:cNvSpPr>
          <p:nvPr>
            <p:ph type="title"/>
          </p:nvPr>
        </p:nvSpPr>
        <p:spPr/>
        <p:txBody>
          <a:bodyPr>
            <a:normAutofit/>
          </a:bodyPr>
          <a:lstStyle/>
          <a:p>
            <a:r>
              <a:rPr lang="en-US" sz="5400" b="1" dirty="0"/>
              <a:t>Progress</a:t>
            </a:r>
          </a:p>
        </p:txBody>
      </p:sp>
      <p:pic>
        <p:nvPicPr>
          <p:cNvPr id="10" name="Content Placeholder 9">
            <a:extLst>
              <a:ext uri="{FF2B5EF4-FFF2-40B4-BE49-F238E27FC236}">
                <a16:creationId xmlns:a16="http://schemas.microsoft.com/office/drawing/2014/main" id="{8BD0EB79-2F54-48DE-B515-80B949FB554F}"/>
              </a:ext>
            </a:extLst>
          </p:cNvPr>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6934200" y="2590800"/>
            <a:ext cx="1920240" cy="2560712"/>
          </a:xfrm>
          <a:prstGeom prst="rect">
            <a:avLst/>
          </a:prstGeom>
          <a:ln>
            <a:noFill/>
          </a:ln>
          <a:effectLst>
            <a:softEdge rad="112500"/>
          </a:effectLst>
        </p:spPr>
      </p:pic>
      <p:sp>
        <p:nvSpPr>
          <p:cNvPr id="3" name="TextBox 2">
            <a:extLst>
              <a:ext uri="{FF2B5EF4-FFF2-40B4-BE49-F238E27FC236}">
                <a16:creationId xmlns:a16="http://schemas.microsoft.com/office/drawing/2014/main" id="{CA3C3911-29DA-4ED7-9020-8AB9AFDE0A9D}"/>
              </a:ext>
            </a:extLst>
          </p:cNvPr>
          <p:cNvSpPr txBox="1"/>
          <p:nvPr/>
        </p:nvSpPr>
        <p:spPr>
          <a:xfrm>
            <a:off x="-838200" y="5410200"/>
            <a:ext cx="4343400" cy="830997"/>
          </a:xfrm>
          <a:prstGeom prst="rect">
            <a:avLst/>
          </a:prstGeom>
          <a:noFill/>
        </p:spPr>
        <p:txBody>
          <a:bodyPr wrap="square" rtlCol="0">
            <a:spAutoFit/>
          </a:bodyPr>
          <a:lstStyle/>
          <a:p>
            <a:pPr algn="ctr"/>
            <a:r>
              <a:rPr lang="en-US" sz="2400" dirty="0">
                <a:solidFill>
                  <a:schemeClr val="tx2"/>
                </a:solidFill>
              </a:rPr>
              <a:t>March 2011 - E60</a:t>
            </a:r>
          </a:p>
          <a:p>
            <a:pPr algn="ctr"/>
            <a:r>
              <a:rPr lang="en-US" sz="2400" dirty="0">
                <a:solidFill>
                  <a:schemeClr val="tx2"/>
                </a:solidFill>
              </a:rPr>
              <a:t>Preston Plevertes</a:t>
            </a:r>
          </a:p>
        </p:txBody>
      </p:sp>
      <p:sp>
        <p:nvSpPr>
          <p:cNvPr id="4" name="TextBox 3">
            <a:extLst>
              <a:ext uri="{FF2B5EF4-FFF2-40B4-BE49-F238E27FC236}">
                <a16:creationId xmlns:a16="http://schemas.microsoft.com/office/drawing/2014/main" id="{98505056-E8CF-4AF7-8C90-A5B2F74756C0}"/>
              </a:ext>
            </a:extLst>
          </p:cNvPr>
          <p:cNvSpPr txBox="1"/>
          <p:nvPr/>
        </p:nvSpPr>
        <p:spPr>
          <a:xfrm>
            <a:off x="5867400" y="5410200"/>
            <a:ext cx="3657600" cy="830997"/>
          </a:xfrm>
          <a:prstGeom prst="rect">
            <a:avLst/>
          </a:prstGeom>
          <a:noFill/>
        </p:spPr>
        <p:txBody>
          <a:bodyPr wrap="square" rtlCol="0">
            <a:spAutoFit/>
          </a:bodyPr>
          <a:lstStyle/>
          <a:p>
            <a:pPr algn="ctr"/>
            <a:r>
              <a:rPr lang="en-US" sz="2400" dirty="0">
                <a:solidFill>
                  <a:schemeClr val="tx2"/>
                </a:solidFill>
              </a:rPr>
              <a:t>April 2023 - OTL </a:t>
            </a:r>
          </a:p>
          <a:p>
            <a:pPr algn="ctr"/>
            <a:r>
              <a:rPr lang="en-US" sz="2400" dirty="0">
                <a:solidFill>
                  <a:schemeClr val="tx2"/>
                </a:solidFill>
              </a:rPr>
              <a:t>Rachel Ross</a:t>
            </a:r>
          </a:p>
        </p:txBody>
      </p:sp>
      <p:pic>
        <p:nvPicPr>
          <p:cNvPr id="7" name="Content Placeholder 6">
            <a:extLst>
              <a:ext uri="{FF2B5EF4-FFF2-40B4-BE49-F238E27FC236}">
                <a16:creationId xmlns:a16="http://schemas.microsoft.com/office/drawing/2014/main" id="{BE054E0B-B0D0-4307-AAAA-6219B5026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2590800"/>
            <a:ext cx="3297837" cy="2194560"/>
          </a:xfrm>
          <a:prstGeom prst="rect">
            <a:avLst/>
          </a:prstGeom>
          <a:ln>
            <a:noFill/>
          </a:ln>
          <a:effectLst>
            <a:softEdge rad="112500"/>
          </a:effectLst>
        </p:spPr>
      </p:pic>
      <p:pic>
        <p:nvPicPr>
          <p:cNvPr id="6" name="Picture 5">
            <a:extLst>
              <a:ext uri="{FF2B5EF4-FFF2-40B4-BE49-F238E27FC236}">
                <a16:creationId xmlns:a16="http://schemas.microsoft.com/office/drawing/2014/main" id="{09272B30-B70C-4B0D-9C37-2ADD75B7AE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 y="2590800"/>
            <a:ext cx="2590800" cy="2286000"/>
          </a:xfrm>
          <a:prstGeom prst="rect">
            <a:avLst/>
          </a:prstGeom>
          <a:ln>
            <a:noFill/>
          </a:ln>
          <a:effectLst>
            <a:softEdge rad="112500"/>
          </a:effectLst>
        </p:spPr>
      </p:pic>
      <p:sp>
        <p:nvSpPr>
          <p:cNvPr id="9" name="TextBox 8">
            <a:extLst>
              <a:ext uri="{FF2B5EF4-FFF2-40B4-BE49-F238E27FC236}">
                <a16:creationId xmlns:a16="http://schemas.microsoft.com/office/drawing/2014/main" id="{047F4CCD-5710-4346-818D-1FB8E6BA4BB5}"/>
              </a:ext>
            </a:extLst>
          </p:cNvPr>
          <p:cNvSpPr txBox="1"/>
          <p:nvPr/>
        </p:nvSpPr>
        <p:spPr>
          <a:xfrm>
            <a:off x="3883631" y="2794570"/>
            <a:ext cx="914400" cy="914400"/>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859787A7-BD7B-4FE9-9C07-F49CD5F6F60B}"/>
              </a:ext>
            </a:extLst>
          </p:cNvPr>
          <p:cNvSpPr txBox="1"/>
          <p:nvPr/>
        </p:nvSpPr>
        <p:spPr>
          <a:xfrm flipH="1">
            <a:off x="3124200" y="5410200"/>
            <a:ext cx="2910841" cy="1938992"/>
          </a:xfrm>
          <a:prstGeom prst="rect">
            <a:avLst/>
          </a:prstGeom>
          <a:noFill/>
        </p:spPr>
        <p:txBody>
          <a:bodyPr wrap="square" rtlCol="0">
            <a:spAutoFit/>
          </a:bodyPr>
          <a:lstStyle/>
          <a:p>
            <a:pPr algn="ctr"/>
            <a:r>
              <a:rPr lang="en-US" sz="2400" dirty="0">
                <a:solidFill>
                  <a:schemeClr val="tx2"/>
                </a:solidFill>
              </a:rPr>
              <a:t>Mike Tirico </a:t>
            </a:r>
          </a:p>
          <a:p>
            <a:pPr algn="ctr"/>
            <a:r>
              <a:rPr lang="en-US" sz="2400" dirty="0">
                <a:solidFill>
                  <a:schemeClr val="tx2"/>
                </a:solidFill>
              </a:rPr>
              <a:t>Sunday Night FB</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42039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3261A0-2B10-4EE2-9FAB-607A4BDD5521}"/>
              </a:ext>
            </a:extLst>
          </p:cNvPr>
          <p:cNvSpPr>
            <a:spLocks noGrp="1"/>
          </p:cNvSpPr>
          <p:nvPr>
            <p:ph type="title"/>
          </p:nvPr>
        </p:nvSpPr>
        <p:spPr/>
        <p:txBody>
          <a:bodyPr>
            <a:normAutofit/>
          </a:bodyPr>
          <a:lstStyle/>
          <a:p>
            <a:r>
              <a:rPr lang="en-US" sz="5400" b="1" dirty="0"/>
              <a:t>Our own Aimee Brunelle</a:t>
            </a:r>
          </a:p>
        </p:txBody>
      </p:sp>
      <p:pic>
        <p:nvPicPr>
          <p:cNvPr id="9" name="Content Placeholder 8">
            <a:extLst>
              <a:ext uri="{FF2B5EF4-FFF2-40B4-BE49-F238E27FC236}">
                <a16:creationId xmlns:a16="http://schemas.microsoft.com/office/drawing/2014/main" id="{72C7B6BC-9D7B-4635-A8DE-E052568DF46E}"/>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38200" y="2679192"/>
            <a:ext cx="3200400" cy="3200400"/>
          </a:xfrm>
          <a:prstGeom prst="rect">
            <a:avLst/>
          </a:prstGeom>
          <a:ln>
            <a:noFill/>
          </a:ln>
          <a:effectLst>
            <a:softEdge rad="112500"/>
          </a:effectLst>
        </p:spPr>
      </p:pic>
      <p:sp>
        <p:nvSpPr>
          <p:cNvPr id="7" name="Content Placeholder 6">
            <a:extLst>
              <a:ext uri="{FF2B5EF4-FFF2-40B4-BE49-F238E27FC236}">
                <a16:creationId xmlns:a16="http://schemas.microsoft.com/office/drawing/2014/main" id="{D3B18726-8486-4557-A85B-F809CDC9ED05}"/>
              </a:ext>
            </a:extLst>
          </p:cNvPr>
          <p:cNvSpPr>
            <a:spLocks noGrp="1"/>
          </p:cNvSpPr>
          <p:nvPr>
            <p:ph sz="quarter" idx="14"/>
          </p:nvPr>
        </p:nvSpPr>
        <p:spPr/>
        <p:txBody>
          <a:bodyPr/>
          <a:lstStyle/>
          <a:p>
            <a:r>
              <a:rPr lang="en-US" dirty="0"/>
              <a:t>May 2022 – State Licensure</a:t>
            </a:r>
          </a:p>
          <a:p>
            <a:pPr marL="0" indent="0">
              <a:buNone/>
            </a:pPr>
            <a:endParaRPr lang="en-US" dirty="0"/>
          </a:p>
          <a:p>
            <a:r>
              <a:rPr lang="en-US" dirty="0"/>
              <a:t>August 2023 – EAP</a:t>
            </a:r>
          </a:p>
          <a:p>
            <a:pPr marL="0" indent="0">
              <a:buNone/>
            </a:pPr>
            <a:endParaRPr lang="en-US" dirty="0"/>
          </a:p>
          <a:p>
            <a:r>
              <a:rPr lang="en-US" dirty="0"/>
              <a:t>Oct 2023 – Concussion Awareness</a:t>
            </a:r>
          </a:p>
        </p:txBody>
      </p:sp>
    </p:spTree>
    <p:extLst>
      <p:ext uri="{BB962C8B-B14F-4D97-AF65-F5344CB8AC3E}">
        <p14:creationId xmlns:p14="http://schemas.microsoft.com/office/powerpoint/2010/main" val="454165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AE5911D-A0A3-4113-8BE1-F8B647CE3199}"/>
              </a:ext>
            </a:extLst>
          </p:cNvPr>
          <p:cNvSpPr>
            <a:spLocks noGrp="1"/>
          </p:cNvSpPr>
          <p:nvPr>
            <p:ph type="title"/>
          </p:nvPr>
        </p:nvSpPr>
        <p:spPr/>
        <p:txBody>
          <a:bodyPr>
            <a:normAutofit/>
          </a:bodyPr>
          <a:lstStyle/>
          <a:p>
            <a:pPr algn="ctr"/>
            <a:r>
              <a:rPr lang="en-US" sz="5400" b="1" dirty="0"/>
              <a:t>Governmental Affairs</a:t>
            </a:r>
          </a:p>
        </p:txBody>
      </p:sp>
      <p:sp>
        <p:nvSpPr>
          <p:cNvPr id="3" name="Content Placeholder 2">
            <a:extLst>
              <a:ext uri="{FF2B5EF4-FFF2-40B4-BE49-F238E27FC236}">
                <a16:creationId xmlns:a16="http://schemas.microsoft.com/office/drawing/2014/main" id="{A0456566-31D1-4E58-A7AE-D4292E57865C}"/>
              </a:ext>
            </a:extLst>
          </p:cNvPr>
          <p:cNvSpPr>
            <a:spLocks noGrp="1"/>
          </p:cNvSpPr>
          <p:nvPr>
            <p:ph idx="1"/>
          </p:nvPr>
        </p:nvSpPr>
        <p:spPr/>
        <p:txBody>
          <a:bodyPr/>
          <a:lstStyle/>
          <a:p>
            <a:r>
              <a:rPr lang="en-US" dirty="0"/>
              <a:t>Legislative boot camps</a:t>
            </a:r>
          </a:p>
          <a:p>
            <a:endParaRPr lang="en-US" dirty="0"/>
          </a:p>
          <a:p>
            <a:r>
              <a:rPr lang="en-US" dirty="0"/>
              <a:t>3</a:t>
            </a:r>
            <a:r>
              <a:rPr lang="en-US" baseline="30000" dirty="0"/>
              <a:t>rd</a:t>
            </a:r>
            <a:r>
              <a:rPr lang="en-US" dirty="0"/>
              <a:t> Party Reimbursement</a:t>
            </a:r>
          </a:p>
          <a:p>
            <a:endParaRPr lang="en-US" dirty="0"/>
          </a:p>
          <a:p>
            <a:r>
              <a:rPr lang="en-US" dirty="0"/>
              <a:t>Sports Medicine Licensure Clarity Act - 2018</a:t>
            </a:r>
            <a:endParaRPr lang="en-US" sz="3600" dirty="0"/>
          </a:p>
          <a:p>
            <a:endParaRPr lang="en-US" sz="3600" dirty="0"/>
          </a:p>
          <a:p>
            <a:endParaRPr lang="en-US" sz="3600" dirty="0"/>
          </a:p>
          <a:p>
            <a:endParaRPr lang="en-US" dirty="0"/>
          </a:p>
        </p:txBody>
      </p:sp>
    </p:spTree>
    <p:extLst>
      <p:ext uri="{BB962C8B-B14F-4D97-AF65-F5344CB8AC3E}">
        <p14:creationId xmlns:p14="http://schemas.microsoft.com/office/powerpoint/2010/main" val="3801802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313176-04C0-4103-9F21-737EC62533C0}"/>
              </a:ext>
            </a:extLst>
          </p:cNvPr>
          <p:cNvSpPr>
            <a:spLocks noGrp="1"/>
          </p:cNvSpPr>
          <p:nvPr>
            <p:ph type="title"/>
          </p:nvPr>
        </p:nvSpPr>
        <p:spPr/>
        <p:txBody>
          <a:bodyPr>
            <a:normAutofit/>
          </a:bodyPr>
          <a:lstStyle/>
          <a:p>
            <a:r>
              <a:rPr lang="en-US" sz="5400" b="1" dirty="0"/>
              <a:t>50</a:t>
            </a:r>
            <a:r>
              <a:rPr lang="en-US" sz="5400" b="1" baseline="30000" dirty="0"/>
              <a:t>th</a:t>
            </a:r>
            <a:r>
              <a:rPr lang="en-US" sz="5400" b="1" dirty="0"/>
              <a:t> Anniversary</a:t>
            </a:r>
            <a:endParaRPr lang="en-US" sz="5400" dirty="0"/>
          </a:p>
        </p:txBody>
      </p:sp>
      <p:pic>
        <p:nvPicPr>
          <p:cNvPr id="8" name="Picture 7">
            <a:extLst>
              <a:ext uri="{FF2B5EF4-FFF2-40B4-BE49-F238E27FC236}">
                <a16:creationId xmlns:a16="http://schemas.microsoft.com/office/drawing/2014/main" id="{E8886F23-612C-4283-8786-F6F27A9BA6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3048000"/>
            <a:ext cx="1775947" cy="2743200"/>
          </a:xfrm>
          <a:prstGeom prst="rect">
            <a:avLst/>
          </a:prstGeom>
          <a:ln>
            <a:noFill/>
          </a:ln>
          <a:effectLst>
            <a:softEdge rad="112500"/>
          </a:effectLst>
        </p:spPr>
      </p:pic>
      <p:pic>
        <p:nvPicPr>
          <p:cNvPr id="10" name="Picture 9">
            <a:extLst>
              <a:ext uri="{FF2B5EF4-FFF2-40B4-BE49-F238E27FC236}">
                <a16:creationId xmlns:a16="http://schemas.microsoft.com/office/drawing/2014/main" id="{C489455B-4AA3-42C9-A2FC-99BA7FC06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028825"/>
            <a:ext cx="2457450" cy="1857375"/>
          </a:xfrm>
          <a:prstGeom prst="rect">
            <a:avLst/>
          </a:prstGeom>
          <a:ln>
            <a:noFill/>
          </a:ln>
          <a:effectLst>
            <a:softEdge rad="112500"/>
          </a:effectLst>
        </p:spPr>
      </p:pic>
      <p:pic>
        <p:nvPicPr>
          <p:cNvPr id="12" name="Picture 11">
            <a:extLst>
              <a:ext uri="{FF2B5EF4-FFF2-40B4-BE49-F238E27FC236}">
                <a16:creationId xmlns:a16="http://schemas.microsoft.com/office/drawing/2014/main" id="{DE6FB720-B76B-4024-9CF0-87CCFB731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98" y="4207130"/>
            <a:ext cx="1632854" cy="2286000"/>
          </a:xfrm>
          <a:prstGeom prst="rect">
            <a:avLst/>
          </a:prstGeom>
          <a:ln>
            <a:noFill/>
          </a:ln>
          <a:effectLst>
            <a:softEdge rad="112500"/>
          </a:effectLst>
        </p:spPr>
      </p:pic>
      <p:pic>
        <p:nvPicPr>
          <p:cNvPr id="14" name="Picture 13">
            <a:extLst>
              <a:ext uri="{FF2B5EF4-FFF2-40B4-BE49-F238E27FC236}">
                <a16:creationId xmlns:a16="http://schemas.microsoft.com/office/drawing/2014/main" id="{8C283986-791D-48DF-A555-64E266E5CA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816" y="3429000"/>
            <a:ext cx="3291840" cy="1851660"/>
          </a:xfrm>
          <a:prstGeom prst="rect">
            <a:avLst/>
          </a:prstGeom>
          <a:ln>
            <a:noFill/>
          </a:ln>
          <a:effectLst>
            <a:softEdge rad="112500"/>
          </a:effectLst>
        </p:spPr>
      </p:pic>
    </p:spTree>
    <p:extLst>
      <p:ext uri="{BB962C8B-B14F-4D97-AF65-F5344CB8AC3E}">
        <p14:creationId xmlns:p14="http://schemas.microsoft.com/office/powerpoint/2010/main" val="1144355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79821"/>
            <a:ext cx="8229600" cy="1143000"/>
          </a:xfrm>
        </p:spPr>
        <p:txBody>
          <a:bodyPr>
            <a:normAutofit/>
          </a:bodyPr>
          <a:lstStyle/>
          <a:p>
            <a:r>
              <a:rPr lang="en-US" sz="4800" b="1" dirty="0"/>
              <a:t>Where do you want to work???</a:t>
            </a: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19200" y="4202143"/>
            <a:ext cx="2011680" cy="1432145"/>
          </a:xfrm>
          <a:prstGeom prst="rect">
            <a:avLst/>
          </a:prstGeom>
          <a:ln>
            <a:noFill/>
          </a:ln>
          <a:effectLst>
            <a:softEdge rad="112500"/>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52181"/>
            <a:ext cx="3159716" cy="2011680"/>
          </a:xfrm>
          <a:prstGeom prst="rect">
            <a:avLst/>
          </a:prstGeom>
          <a:ln>
            <a:noFill/>
          </a:ln>
          <a:effectLst>
            <a:softEdge rad="112500"/>
          </a:effectLst>
        </p:spPr>
      </p:pic>
      <p:pic>
        <p:nvPicPr>
          <p:cNvPr id="13" name="Content Placeholder 12"/>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529137" y="1878814"/>
            <a:ext cx="2857500" cy="1600200"/>
          </a:xfrm>
          <a:prstGeom prst="rect">
            <a:avLst/>
          </a:prstGeom>
          <a:ln>
            <a:noFill/>
          </a:ln>
          <a:effectLst>
            <a:softEdge rad="112500"/>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4191000"/>
            <a:ext cx="2619375" cy="1743075"/>
          </a:xfrm>
          <a:prstGeom prst="rect">
            <a:avLst/>
          </a:prstGeom>
          <a:ln>
            <a:noFill/>
          </a:ln>
          <a:effectLst>
            <a:softEdge rad="112500"/>
          </a:effectLst>
        </p:spPr>
      </p:pic>
    </p:spTree>
    <p:extLst>
      <p:ext uri="{BB962C8B-B14F-4D97-AF65-F5344CB8AC3E}">
        <p14:creationId xmlns:p14="http://schemas.microsoft.com/office/powerpoint/2010/main" val="3743061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C22042C4-1A26-4ECE-A002-87C778A2C4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1486" y="2819400"/>
            <a:ext cx="4861028" cy="3383280"/>
          </a:xfrm>
        </p:spPr>
      </p:pic>
      <p:sp>
        <p:nvSpPr>
          <p:cNvPr id="3" name="Title 2">
            <a:extLst>
              <a:ext uri="{FF2B5EF4-FFF2-40B4-BE49-F238E27FC236}">
                <a16:creationId xmlns:a16="http://schemas.microsoft.com/office/drawing/2014/main" id="{BF313176-04C0-4103-9F21-737EC62533C0}"/>
              </a:ext>
            </a:extLst>
          </p:cNvPr>
          <p:cNvSpPr>
            <a:spLocks noGrp="1"/>
          </p:cNvSpPr>
          <p:nvPr>
            <p:ph type="title"/>
          </p:nvPr>
        </p:nvSpPr>
        <p:spPr/>
        <p:txBody>
          <a:bodyPr>
            <a:normAutofit/>
          </a:bodyPr>
          <a:lstStyle/>
          <a:p>
            <a:r>
              <a:rPr lang="en-US" sz="5400" b="1" dirty="0"/>
              <a:t>Happy 75</a:t>
            </a:r>
            <a:r>
              <a:rPr lang="en-US" sz="5400" b="1" baseline="30000" dirty="0"/>
              <a:t>th</a:t>
            </a:r>
            <a:r>
              <a:rPr lang="en-US" sz="5400" b="1" dirty="0"/>
              <a:t>!!!!</a:t>
            </a:r>
            <a:endParaRPr lang="en-US" sz="5400" dirty="0"/>
          </a:p>
        </p:txBody>
      </p:sp>
    </p:spTree>
    <p:extLst>
      <p:ext uri="{BB962C8B-B14F-4D97-AF65-F5344CB8AC3E}">
        <p14:creationId xmlns:p14="http://schemas.microsoft.com/office/powerpoint/2010/main" val="3731228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Where do you want to work???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4630" y="2133600"/>
            <a:ext cx="3352800" cy="2011680"/>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4482307"/>
            <a:ext cx="3026830" cy="2011680"/>
          </a:xfrm>
          <a:prstGeom prst="rect">
            <a:avLst/>
          </a:prstGeom>
          <a:ln>
            <a:noFill/>
          </a:ln>
          <a:effectLst>
            <a:softEdge rad="1125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398" y="4423064"/>
            <a:ext cx="3108960" cy="2070923"/>
          </a:xfrm>
          <a:prstGeom prst="rect">
            <a:avLst/>
          </a:prstGeom>
          <a:ln>
            <a:noFill/>
          </a:ln>
          <a:effectLst>
            <a:softEdge rad="112500"/>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6518" y="2136169"/>
            <a:ext cx="3291840" cy="1851660"/>
          </a:xfrm>
          <a:prstGeom prst="rect">
            <a:avLst/>
          </a:prstGeom>
          <a:ln>
            <a:noFill/>
          </a:ln>
          <a:effectLst>
            <a:softEdge rad="112500"/>
          </a:effectLst>
        </p:spPr>
      </p:pic>
    </p:spTree>
    <p:extLst>
      <p:ext uri="{BB962C8B-B14F-4D97-AF65-F5344CB8AC3E}">
        <p14:creationId xmlns:p14="http://schemas.microsoft.com/office/powerpoint/2010/main" val="3565577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5E5538-ED5A-4B68-BA8F-149C6D03F391}"/>
              </a:ext>
            </a:extLst>
          </p:cNvPr>
          <p:cNvSpPr>
            <a:spLocks noGrp="1"/>
          </p:cNvSpPr>
          <p:nvPr>
            <p:ph type="title"/>
          </p:nvPr>
        </p:nvSpPr>
        <p:spPr/>
        <p:txBody>
          <a:bodyPr>
            <a:normAutofit/>
          </a:bodyPr>
          <a:lstStyle/>
          <a:p>
            <a:r>
              <a:rPr lang="en-US" sz="5400" b="1" dirty="0"/>
              <a:t>Life is not a bed of:</a:t>
            </a:r>
          </a:p>
        </p:txBody>
      </p:sp>
      <p:pic>
        <p:nvPicPr>
          <p:cNvPr id="7" name="Content Placeholder 6">
            <a:extLst>
              <a:ext uri="{FF2B5EF4-FFF2-40B4-BE49-F238E27FC236}">
                <a16:creationId xmlns:a16="http://schemas.microsoft.com/office/drawing/2014/main" id="{69B7861D-97B3-4F79-A1FB-87EE67E5CEF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4244" y="2667000"/>
            <a:ext cx="6135511" cy="3451225"/>
          </a:xfrm>
          <a:prstGeom prst="rect">
            <a:avLst/>
          </a:prstGeom>
          <a:ln>
            <a:noFill/>
          </a:ln>
          <a:effectLst>
            <a:softEdge rad="112500"/>
          </a:effectLst>
        </p:spPr>
      </p:pic>
    </p:spTree>
    <p:extLst>
      <p:ext uri="{BB962C8B-B14F-4D97-AF65-F5344CB8AC3E}">
        <p14:creationId xmlns:p14="http://schemas.microsoft.com/office/powerpoint/2010/main" val="40832292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9B700A-B70D-4721-9520-224643999AF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B1126DB-24AD-4490-9DA8-2CA4CC3647C6}"/>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219200" y="2281753"/>
            <a:ext cx="6450458" cy="4206240"/>
          </a:xfrm>
          <a:prstGeom prst="rect">
            <a:avLst/>
          </a:prstGeom>
          <a:ln>
            <a:noFill/>
          </a:ln>
          <a:effectLst>
            <a:softEdge rad="112500"/>
          </a:effectLst>
        </p:spPr>
      </p:pic>
    </p:spTree>
    <p:extLst>
      <p:ext uri="{BB962C8B-B14F-4D97-AF65-F5344CB8AC3E}">
        <p14:creationId xmlns:p14="http://schemas.microsoft.com/office/powerpoint/2010/main" val="2053847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02E062E-71D9-4911-A097-9F38F43AD1D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676400" y="1676400"/>
            <a:ext cx="4857750" cy="4937125"/>
          </a:xfrm>
          <a:prstGeom prst="rect">
            <a:avLst/>
          </a:prstGeom>
          <a:ln>
            <a:noFill/>
          </a:ln>
          <a:effectLst>
            <a:softEdge rad="112500"/>
          </a:effectLst>
        </p:spPr>
      </p:pic>
    </p:spTree>
    <p:extLst>
      <p:ext uri="{BB962C8B-B14F-4D97-AF65-F5344CB8AC3E}">
        <p14:creationId xmlns:p14="http://schemas.microsoft.com/office/powerpoint/2010/main" val="3714129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A5686B-3822-487D-AF9F-1285C4090E8D}"/>
              </a:ext>
            </a:extLst>
          </p:cNvPr>
          <p:cNvPicPr>
            <a:picLocks noChangeAspect="1"/>
          </p:cNvPicPr>
          <p:nvPr/>
        </p:nvPicPr>
        <p:blipFill rotWithShape="1">
          <a:blip r:embed="rId2">
            <a:extLst>
              <a:ext uri="{28A0092B-C50C-407E-A947-70E740481C1C}">
                <a14:useLocalDpi xmlns:a14="http://schemas.microsoft.com/office/drawing/2010/main" val="0"/>
              </a:ext>
            </a:extLst>
          </a:blip>
          <a:srcRect t="-4630" b="4630"/>
          <a:stretch/>
        </p:blipFill>
        <p:spPr>
          <a:xfrm>
            <a:off x="533400" y="1752600"/>
            <a:ext cx="7855525" cy="4937760"/>
          </a:xfrm>
          <a:prstGeom prst="rect">
            <a:avLst/>
          </a:prstGeom>
          <a:ln>
            <a:noFill/>
          </a:ln>
          <a:effectLst>
            <a:softEdge rad="112500"/>
          </a:effectLst>
        </p:spPr>
      </p:pic>
      <p:sp>
        <p:nvSpPr>
          <p:cNvPr id="4" name="Title 3">
            <a:extLst>
              <a:ext uri="{FF2B5EF4-FFF2-40B4-BE49-F238E27FC236}">
                <a16:creationId xmlns:a16="http://schemas.microsoft.com/office/drawing/2014/main" id="{0D206AE3-1251-4347-82E9-68F211C6CF1B}"/>
              </a:ext>
            </a:extLst>
          </p:cNvPr>
          <p:cNvSpPr>
            <a:spLocks noGrp="1"/>
          </p:cNvSpPr>
          <p:nvPr>
            <p:ph type="title"/>
          </p:nvPr>
        </p:nvSpPr>
        <p:spPr/>
        <p:txBody>
          <a:bodyPr/>
          <a:lstStyle/>
          <a:p>
            <a:r>
              <a:rPr lang="en-US" b="1" dirty="0"/>
              <a:t>5 Generations in the Workforce</a:t>
            </a:r>
          </a:p>
        </p:txBody>
      </p:sp>
      <p:sp>
        <p:nvSpPr>
          <p:cNvPr id="5" name="TextBox 4">
            <a:extLst>
              <a:ext uri="{FF2B5EF4-FFF2-40B4-BE49-F238E27FC236}">
                <a16:creationId xmlns:a16="http://schemas.microsoft.com/office/drawing/2014/main" id="{5AD6AD53-D2D9-4BC6-9677-6E0C0C7E2F4B}"/>
              </a:ext>
            </a:extLst>
          </p:cNvPr>
          <p:cNvSpPr txBox="1"/>
          <p:nvPr/>
        </p:nvSpPr>
        <p:spPr>
          <a:xfrm>
            <a:off x="1600199" y="5486400"/>
            <a:ext cx="609599" cy="461665"/>
          </a:xfrm>
          <a:prstGeom prst="rect">
            <a:avLst/>
          </a:prstGeom>
          <a:noFill/>
        </p:spPr>
        <p:txBody>
          <a:bodyPr wrap="square" rtlCol="0">
            <a:spAutoFit/>
          </a:bodyPr>
          <a:lstStyle/>
          <a:p>
            <a:r>
              <a:rPr lang="en-US" sz="2400" b="1" dirty="0">
                <a:solidFill>
                  <a:schemeClr val="tx2"/>
                </a:solidFill>
              </a:rPr>
              <a:t>2%</a:t>
            </a:r>
          </a:p>
        </p:txBody>
      </p:sp>
      <p:sp>
        <p:nvSpPr>
          <p:cNvPr id="6" name="TextBox 5">
            <a:extLst>
              <a:ext uri="{FF2B5EF4-FFF2-40B4-BE49-F238E27FC236}">
                <a16:creationId xmlns:a16="http://schemas.microsoft.com/office/drawing/2014/main" id="{C61F7712-D0D1-4BE4-A728-BACA33D517CA}"/>
              </a:ext>
            </a:extLst>
          </p:cNvPr>
          <p:cNvSpPr txBox="1"/>
          <p:nvPr/>
        </p:nvSpPr>
        <p:spPr>
          <a:xfrm>
            <a:off x="2819400" y="5486400"/>
            <a:ext cx="644238" cy="461665"/>
          </a:xfrm>
          <a:prstGeom prst="rect">
            <a:avLst/>
          </a:prstGeom>
          <a:noFill/>
        </p:spPr>
        <p:txBody>
          <a:bodyPr wrap="square" rtlCol="0">
            <a:spAutoFit/>
          </a:bodyPr>
          <a:lstStyle/>
          <a:p>
            <a:r>
              <a:rPr lang="en-US" sz="2400" b="1" dirty="0">
                <a:solidFill>
                  <a:schemeClr val="tx2"/>
                </a:solidFill>
              </a:rPr>
              <a:t>25%</a:t>
            </a:r>
          </a:p>
        </p:txBody>
      </p:sp>
      <p:sp>
        <p:nvSpPr>
          <p:cNvPr id="8" name="TextBox 7">
            <a:extLst>
              <a:ext uri="{FF2B5EF4-FFF2-40B4-BE49-F238E27FC236}">
                <a16:creationId xmlns:a16="http://schemas.microsoft.com/office/drawing/2014/main" id="{BD0F5348-4DB0-4837-BD44-A2591FEF9EEE}"/>
              </a:ext>
            </a:extLst>
          </p:cNvPr>
          <p:cNvSpPr txBox="1"/>
          <p:nvPr/>
        </p:nvSpPr>
        <p:spPr>
          <a:xfrm>
            <a:off x="4357797" y="5486400"/>
            <a:ext cx="644238" cy="461665"/>
          </a:xfrm>
          <a:prstGeom prst="rect">
            <a:avLst/>
          </a:prstGeom>
          <a:noFill/>
        </p:spPr>
        <p:txBody>
          <a:bodyPr wrap="square" rtlCol="0">
            <a:spAutoFit/>
          </a:bodyPr>
          <a:lstStyle/>
          <a:p>
            <a:r>
              <a:rPr lang="en-US" sz="2400" b="1" dirty="0">
                <a:solidFill>
                  <a:schemeClr val="tx2"/>
                </a:solidFill>
              </a:rPr>
              <a:t>33%</a:t>
            </a:r>
          </a:p>
        </p:txBody>
      </p:sp>
      <p:sp>
        <p:nvSpPr>
          <p:cNvPr id="9" name="TextBox 8">
            <a:extLst>
              <a:ext uri="{FF2B5EF4-FFF2-40B4-BE49-F238E27FC236}">
                <a16:creationId xmlns:a16="http://schemas.microsoft.com/office/drawing/2014/main" id="{2B6EC14D-D517-4AF1-9866-7021EC9AD4D2}"/>
              </a:ext>
            </a:extLst>
          </p:cNvPr>
          <p:cNvSpPr txBox="1"/>
          <p:nvPr/>
        </p:nvSpPr>
        <p:spPr>
          <a:xfrm>
            <a:off x="5680362" y="5486400"/>
            <a:ext cx="914400" cy="461665"/>
          </a:xfrm>
          <a:prstGeom prst="rect">
            <a:avLst/>
          </a:prstGeom>
          <a:noFill/>
        </p:spPr>
        <p:txBody>
          <a:bodyPr wrap="square" rtlCol="0">
            <a:spAutoFit/>
          </a:bodyPr>
          <a:lstStyle/>
          <a:p>
            <a:r>
              <a:rPr lang="en-US" sz="2400" b="1" dirty="0">
                <a:solidFill>
                  <a:schemeClr val="tx2"/>
                </a:solidFill>
              </a:rPr>
              <a:t>35%</a:t>
            </a:r>
          </a:p>
        </p:txBody>
      </p:sp>
      <p:sp>
        <p:nvSpPr>
          <p:cNvPr id="10" name="TextBox 9">
            <a:extLst>
              <a:ext uri="{FF2B5EF4-FFF2-40B4-BE49-F238E27FC236}">
                <a16:creationId xmlns:a16="http://schemas.microsoft.com/office/drawing/2014/main" id="{F2EEEEEF-79D3-472B-8145-13D260D6D0FC}"/>
              </a:ext>
            </a:extLst>
          </p:cNvPr>
          <p:cNvSpPr txBox="1"/>
          <p:nvPr/>
        </p:nvSpPr>
        <p:spPr>
          <a:xfrm>
            <a:off x="7086601" y="5486400"/>
            <a:ext cx="914400" cy="461665"/>
          </a:xfrm>
          <a:prstGeom prst="rect">
            <a:avLst/>
          </a:prstGeom>
          <a:noFill/>
        </p:spPr>
        <p:txBody>
          <a:bodyPr wrap="square" rtlCol="0">
            <a:spAutoFit/>
          </a:bodyPr>
          <a:lstStyle/>
          <a:p>
            <a:r>
              <a:rPr lang="en-US" sz="2400" b="1" dirty="0">
                <a:solidFill>
                  <a:schemeClr val="tx2"/>
                </a:solidFill>
              </a:rPr>
              <a:t>5%</a:t>
            </a:r>
          </a:p>
        </p:txBody>
      </p:sp>
    </p:spTree>
    <p:extLst>
      <p:ext uri="{BB962C8B-B14F-4D97-AF65-F5344CB8AC3E}">
        <p14:creationId xmlns:p14="http://schemas.microsoft.com/office/powerpoint/2010/main" val="2082595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6FBFFB-C3FD-4C2D-872A-3DAA931796B9}"/>
              </a:ext>
            </a:extLst>
          </p:cNvPr>
          <p:cNvSpPr>
            <a:spLocks noGrp="1"/>
          </p:cNvSpPr>
          <p:nvPr>
            <p:ph type="title"/>
          </p:nvPr>
        </p:nvSpPr>
        <p:spPr/>
        <p:txBody>
          <a:bodyPr/>
          <a:lstStyle/>
          <a:p>
            <a:r>
              <a:rPr lang="en-US" b="1" dirty="0"/>
              <a:t>Socrates Triple Filter Test (+)</a:t>
            </a:r>
          </a:p>
        </p:txBody>
      </p:sp>
      <p:pic>
        <p:nvPicPr>
          <p:cNvPr id="7" name="Content Placeholder 6">
            <a:extLst>
              <a:ext uri="{FF2B5EF4-FFF2-40B4-BE49-F238E27FC236}">
                <a16:creationId xmlns:a16="http://schemas.microsoft.com/office/drawing/2014/main" id="{8EA56AB7-32B8-4EB2-8EB3-F77A3AB735FF}"/>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371600" y="2680017"/>
            <a:ext cx="2481453" cy="3446463"/>
          </a:xfrm>
          <a:prstGeom prst="rect">
            <a:avLst/>
          </a:prstGeom>
          <a:ln>
            <a:noFill/>
          </a:ln>
          <a:effectLst>
            <a:softEdge rad="112500"/>
          </a:effectLst>
        </p:spPr>
      </p:pic>
      <p:sp>
        <p:nvSpPr>
          <p:cNvPr id="5" name="Content Placeholder 4">
            <a:extLst>
              <a:ext uri="{FF2B5EF4-FFF2-40B4-BE49-F238E27FC236}">
                <a16:creationId xmlns:a16="http://schemas.microsoft.com/office/drawing/2014/main" id="{34547788-AD06-4FAA-8A49-0A03C84E9DCE}"/>
              </a:ext>
            </a:extLst>
          </p:cNvPr>
          <p:cNvSpPr>
            <a:spLocks noGrp="1"/>
          </p:cNvSpPr>
          <p:nvPr>
            <p:ph sz="quarter" idx="14"/>
          </p:nvPr>
        </p:nvSpPr>
        <p:spPr/>
        <p:txBody>
          <a:bodyPr>
            <a:normAutofit fontScale="92500" lnSpcReduction="20000"/>
          </a:bodyPr>
          <a:lstStyle/>
          <a:p>
            <a:r>
              <a:rPr lang="en-US" dirty="0"/>
              <a:t>Are you sure that it is truthful?</a:t>
            </a:r>
          </a:p>
          <a:p>
            <a:endParaRPr lang="en-US" dirty="0"/>
          </a:p>
          <a:p>
            <a:r>
              <a:rPr lang="en-US" dirty="0"/>
              <a:t>Is what you are about to say is it good?</a:t>
            </a:r>
          </a:p>
          <a:p>
            <a:endParaRPr lang="en-US" dirty="0"/>
          </a:p>
          <a:p>
            <a:r>
              <a:rPr lang="en-US" dirty="0"/>
              <a:t>Is it going to be useful?</a:t>
            </a:r>
          </a:p>
          <a:p>
            <a:pPr marL="0" indent="0">
              <a:buNone/>
            </a:pPr>
            <a:endParaRPr lang="en-US" dirty="0"/>
          </a:p>
          <a:p>
            <a:r>
              <a:rPr lang="en-US" dirty="0"/>
              <a:t>AJ’s addition – Best not done in public</a:t>
            </a:r>
          </a:p>
        </p:txBody>
      </p:sp>
    </p:spTree>
    <p:extLst>
      <p:ext uri="{BB962C8B-B14F-4D97-AF65-F5344CB8AC3E}">
        <p14:creationId xmlns:p14="http://schemas.microsoft.com/office/powerpoint/2010/main" val="1306257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8D64AA6-9986-4173-A40C-0252DDACDFB9}"/>
              </a:ext>
            </a:extLst>
          </p:cNvPr>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609600" y="2350283"/>
            <a:ext cx="3546475" cy="3446463"/>
          </a:xfrm>
          <a:prstGeom prst="rect">
            <a:avLst/>
          </a:prstGeom>
          <a:ln>
            <a:noFill/>
          </a:ln>
          <a:effectLst>
            <a:softEdge rad="112500"/>
          </a:effectLst>
        </p:spPr>
      </p:pic>
      <p:pic>
        <p:nvPicPr>
          <p:cNvPr id="8" name="Content Placeholder 7">
            <a:extLst>
              <a:ext uri="{FF2B5EF4-FFF2-40B4-BE49-F238E27FC236}">
                <a16:creationId xmlns:a16="http://schemas.microsoft.com/office/drawing/2014/main" id="{5B28535F-5DC8-4B61-A35B-9BCFFFA5FB66}"/>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4987927" y="2377681"/>
            <a:ext cx="3691584" cy="3474720"/>
          </a:xfrm>
          <a:prstGeom prst="rect">
            <a:avLst/>
          </a:prstGeom>
          <a:ln>
            <a:noFill/>
          </a:ln>
          <a:effectLst>
            <a:softEdge rad="112500"/>
          </a:effectLst>
        </p:spPr>
      </p:pic>
    </p:spTree>
    <p:extLst>
      <p:ext uri="{BB962C8B-B14F-4D97-AF65-F5344CB8AC3E}">
        <p14:creationId xmlns:p14="http://schemas.microsoft.com/office/powerpoint/2010/main" val="40494436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ll, indoor, sculpture&#10;&#10;Description automatically generated">
            <a:extLst>
              <a:ext uri="{FF2B5EF4-FFF2-40B4-BE49-F238E27FC236}">
                <a16:creationId xmlns:a16="http://schemas.microsoft.com/office/drawing/2014/main" id="{DF260EE0-F2AD-DE69-98B3-C71CAFB7E0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990600"/>
            <a:ext cx="1905000" cy="2790825"/>
          </a:xfrm>
          <a:prstGeom prst="rect">
            <a:avLst/>
          </a:prstGeom>
          <a:ln>
            <a:noFill/>
          </a:ln>
          <a:effectLst>
            <a:softEdge rad="112500"/>
          </a:effectLst>
        </p:spPr>
      </p:pic>
      <p:pic>
        <p:nvPicPr>
          <p:cNvPr id="5" name="Picture 4" descr="Text&#10;&#10;Description automatically generated">
            <a:extLst>
              <a:ext uri="{FF2B5EF4-FFF2-40B4-BE49-F238E27FC236}">
                <a16:creationId xmlns:a16="http://schemas.microsoft.com/office/drawing/2014/main" id="{737C5A71-9DC6-158D-01D9-AC72A89C33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5222" y="1352941"/>
            <a:ext cx="2922270" cy="2284571"/>
          </a:xfrm>
          <a:prstGeom prst="rect">
            <a:avLst/>
          </a:prstGeom>
          <a:ln>
            <a:noFill/>
          </a:ln>
          <a:effectLst>
            <a:softEdge rad="112500"/>
          </a:effectLst>
        </p:spPr>
      </p:pic>
      <p:pic>
        <p:nvPicPr>
          <p:cNvPr id="7" name="Picture 6" descr="A pair of white balloons&#10;&#10;Description automatically generated with low confidence">
            <a:extLst>
              <a:ext uri="{FF2B5EF4-FFF2-40B4-BE49-F238E27FC236}">
                <a16:creationId xmlns:a16="http://schemas.microsoft.com/office/drawing/2014/main" id="{24025566-A12F-5FDE-F58A-7BB92A7640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1143000"/>
            <a:ext cx="1995964" cy="2165318"/>
          </a:xfrm>
          <a:prstGeom prst="rect">
            <a:avLst/>
          </a:prstGeom>
          <a:ln>
            <a:noFill/>
          </a:ln>
          <a:effectLst>
            <a:softEdge rad="112500"/>
          </a:effectLst>
        </p:spPr>
      </p:pic>
      <p:pic>
        <p:nvPicPr>
          <p:cNvPr id="9" name="Picture 8" descr="A picture containing text, grass, outdoor, field&#10;&#10;Description automatically generated">
            <a:extLst>
              <a:ext uri="{FF2B5EF4-FFF2-40B4-BE49-F238E27FC236}">
                <a16:creationId xmlns:a16="http://schemas.microsoft.com/office/drawing/2014/main" id="{A2469BFB-2EC4-89EF-9B8F-B5BA1E8E0C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5400" y="3815672"/>
            <a:ext cx="4023360" cy="2263140"/>
          </a:xfrm>
          <a:prstGeom prst="rect">
            <a:avLst/>
          </a:prstGeom>
          <a:ln>
            <a:noFill/>
          </a:ln>
          <a:effectLst>
            <a:softEdge rad="112500"/>
          </a:effectLst>
        </p:spPr>
      </p:pic>
      <p:pic>
        <p:nvPicPr>
          <p:cNvPr id="4" name="Picture 3">
            <a:extLst>
              <a:ext uri="{FF2B5EF4-FFF2-40B4-BE49-F238E27FC236}">
                <a16:creationId xmlns:a16="http://schemas.microsoft.com/office/drawing/2014/main" id="{0ABA0E5F-B6CA-4497-94F2-31AC9EFF02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3600" y="3781425"/>
            <a:ext cx="2011680" cy="2340256"/>
          </a:xfrm>
          <a:prstGeom prst="rect">
            <a:avLst/>
          </a:prstGeom>
          <a:ln>
            <a:noFill/>
          </a:ln>
          <a:effectLst>
            <a:softEdge rad="112500"/>
          </a:effectLst>
        </p:spPr>
      </p:pic>
    </p:spTree>
    <p:extLst>
      <p:ext uri="{BB962C8B-B14F-4D97-AF65-F5344CB8AC3E}">
        <p14:creationId xmlns:p14="http://schemas.microsoft.com/office/powerpoint/2010/main" val="21839632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E4F07-40CA-4D37-9AE4-935B35CFCEBF}"/>
              </a:ext>
            </a:extLst>
          </p:cNvPr>
          <p:cNvSpPr>
            <a:spLocks noGrp="1"/>
          </p:cNvSpPr>
          <p:nvPr>
            <p:ph type="title"/>
          </p:nvPr>
        </p:nvSpPr>
        <p:spPr/>
        <p:txBody>
          <a:bodyPr>
            <a:normAutofit/>
          </a:bodyPr>
          <a:lstStyle/>
          <a:p>
            <a:r>
              <a:rPr lang="en-US" sz="5400" b="1" dirty="0"/>
              <a:t>In Conversation</a:t>
            </a:r>
          </a:p>
        </p:txBody>
      </p:sp>
      <p:sp>
        <p:nvSpPr>
          <p:cNvPr id="3" name="Content Placeholder 2">
            <a:extLst>
              <a:ext uri="{FF2B5EF4-FFF2-40B4-BE49-F238E27FC236}">
                <a16:creationId xmlns:a16="http://schemas.microsoft.com/office/drawing/2014/main" id="{E4C42B27-CF5D-4AB0-B129-BFF87C7F7AAD}"/>
              </a:ext>
            </a:extLst>
          </p:cNvPr>
          <p:cNvSpPr>
            <a:spLocks noGrp="1"/>
          </p:cNvSpPr>
          <p:nvPr>
            <p:ph idx="1"/>
          </p:nvPr>
        </p:nvSpPr>
        <p:spPr/>
        <p:txBody>
          <a:bodyPr/>
          <a:lstStyle/>
          <a:p>
            <a:r>
              <a:rPr lang="en-US" sz="4000" dirty="0"/>
              <a:t>We must be:</a:t>
            </a:r>
          </a:p>
          <a:p>
            <a:endParaRPr lang="en-US" dirty="0"/>
          </a:p>
          <a:p>
            <a:pPr marL="0" indent="0">
              <a:buNone/>
            </a:pPr>
            <a:endParaRPr lang="en-US" dirty="0"/>
          </a:p>
          <a:p>
            <a:pPr marL="0" indent="0" algn="ctr">
              <a:buNone/>
            </a:pPr>
            <a:r>
              <a:rPr lang="en-US" sz="6000" dirty="0"/>
              <a:t>ACTIVELY ENGAGED</a:t>
            </a:r>
          </a:p>
        </p:txBody>
      </p:sp>
    </p:spTree>
    <p:extLst>
      <p:ext uri="{BB962C8B-B14F-4D97-AF65-F5344CB8AC3E}">
        <p14:creationId xmlns:p14="http://schemas.microsoft.com/office/powerpoint/2010/main" val="42602718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rax.gif"/>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057400" y="1295400"/>
            <a:ext cx="5349723" cy="429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346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B70592-5B82-4F3B-9C8A-1689E6169ABA}"/>
              </a:ext>
            </a:extLst>
          </p:cNvPr>
          <p:cNvSpPr>
            <a:spLocks noGrp="1"/>
          </p:cNvSpPr>
          <p:nvPr>
            <p:ph idx="1"/>
          </p:nvPr>
        </p:nvSpPr>
        <p:spPr/>
        <p:txBody>
          <a:bodyPr/>
          <a:lstStyle/>
          <a:p>
            <a:r>
              <a:rPr lang="en-US" dirty="0"/>
              <a:t>1. How did we get here</a:t>
            </a:r>
          </a:p>
          <a:p>
            <a:endParaRPr lang="en-US" dirty="0"/>
          </a:p>
          <a:p>
            <a:r>
              <a:rPr lang="en-US" dirty="0"/>
              <a:t>2. Where do we go from here</a:t>
            </a:r>
          </a:p>
          <a:p>
            <a:endParaRPr lang="en-US" dirty="0"/>
          </a:p>
          <a:p>
            <a:r>
              <a:rPr lang="en-US" dirty="0"/>
              <a:t>3. Call for action</a:t>
            </a:r>
          </a:p>
        </p:txBody>
      </p:sp>
      <p:sp>
        <p:nvSpPr>
          <p:cNvPr id="3" name="Title 2">
            <a:extLst>
              <a:ext uri="{FF2B5EF4-FFF2-40B4-BE49-F238E27FC236}">
                <a16:creationId xmlns:a16="http://schemas.microsoft.com/office/drawing/2014/main" id="{1E863B23-8A29-48ED-86AC-211E593D623A}"/>
              </a:ext>
            </a:extLst>
          </p:cNvPr>
          <p:cNvSpPr>
            <a:spLocks noGrp="1"/>
          </p:cNvSpPr>
          <p:nvPr>
            <p:ph type="title"/>
          </p:nvPr>
        </p:nvSpPr>
        <p:spPr/>
        <p:txBody>
          <a:bodyPr>
            <a:normAutofit fontScale="90000"/>
          </a:bodyPr>
          <a:lstStyle/>
          <a:p>
            <a:br>
              <a:rPr lang="en-US" dirty="0"/>
            </a:br>
            <a:r>
              <a:rPr lang="en-US" sz="6000" b="1" dirty="0"/>
              <a:t>Goals</a:t>
            </a:r>
          </a:p>
        </p:txBody>
      </p:sp>
    </p:spTree>
    <p:extLst>
      <p:ext uri="{BB962C8B-B14F-4D97-AF65-F5344CB8AC3E}">
        <p14:creationId xmlns:p14="http://schemas.microsoft.com/office/powerpoint/2010/main" val="18133429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t>“Be involved in the profession”</a:t>
            </a:r>
            <a:br>
              <a:rPr lang="en-US" b="1" dirty="0"/>
            </a:br>
            <a:r>
              <a:rPr lang="en-US" sz="2000" dirty="0"/>
              <a:t>Dale Mildenberger MS, ATC, Utah St NATA HOF 1984</a:t>
            </a:r>
          </a:p>
        </p:txBody>
      </p:sp>
      <p:pic>
        <p:nvPicPr>
          <p:cNvPr id="4" name="Content Placeholder 3" descr="Pats Steaks.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75152" y="2674938"/>
            <a:ext cx="4601633" cy="3451225"/>
          </a:xfrm>
        </p:spPr>
      </p:pic>
    </p:spTree>
    <p:extLst>
      <p:ext uri="{BB962C8B-B14F-4D97-AF65-F5344CB8AC3E}">
        <p14:creationId xmlns:p14="http://schemas.microsoft.com/office/powerpoint/2010/main" val="3898016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4BFF92-F286-478B-8102-873E1685D5A7}"/>
              </a:ext>
            </a:extLst>
          </p:cNvPr>
          <p:cNvSpPr>
            <a:spLocks noGrp="1"/>
          </p:cNvSpPr>
          <p:nvPr>
            <p:ph idx="1"/>
          </p:nvPr>
        </p:nvSpPr>
        <p:spPr/>
        <p:txBody>
          <a:bodyPr/>
          <a:lstStyle/>
          <a:p>
            <a:pPr marL="0" indent="0">
              <a:buNone/>
            </a:pPr>
            <a:r>
              <a:rPr lang="en-US" sz="2800" dirty="0"/>
              <a:t>“We have to make sure we adapt [our education] to the job market. It's not certain where all our jobs are going to be 15 years from now. As the health-care industry changes, we have to be on our guard against complacency and continuing to educate people the way we always have"  Lindsy McLean - 1999</a:t>
            </a:r>
          </a:p>
          <a:p>
            <a:endParaRPr lang="en-US" dirty="0"/>
          </a:p>
        </p:txBody>
      </p:sp>
      <p:sp>
        <p:nvSpPr>
          <p:cNvPr id="3" name="Title 2">
            <a:extLst>
              <a:ext uri="{FF2B5EF4-FFF2-40B4-BE49-F238E27FC236}">
                <a16:creationId xmlns:a16="http://schemas.microsoft.com/office/drawing/2014/main" id="{FA913A03-F8C9-4C83-B2C2-0EAB3FB420DF}"/>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7537582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141F-F59C-4016-A543-1B62D45D325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C547EFA-294B-4278-9ED2-B9671DC9C04B}"/>
              </a:ext>
            </a:extLst>
          </p:cNvPr>
          <p:cNvSpPr>
            <a:spLocks noGrp="1"/>
          </p:cNvSpPr>
          <p:nvPr>
            <p:ph idx="1"/>
          </p:nvPr>
        </p:nvSpPr>
        <p:spPr/>
        <p:txBody>
          <a:bodyPr/>
          <a:lstStyle/>
          <a:p>
            <a:pPr marL="0" indent="0">
              <a:buNone/>
            </a:pPr>
            <a:r>
              <a:rPr lang="en-US" dirty="0"/>
              <a:t>“On a day-to-day basis, the changes in our Association in the future will be neither dramatic or sudden. Their impact will be historical, not contemporary. They will come if we exercise the kind of wisdom, prolonged effort, and patience that go along with looking ahead to what the profession and the Association will be ten years or even another thirty-five years from now.  We must work diligently and honestly for what many of us may not live to see</a:t>
            </a:r>
            <a:r>
              <a:rPr lang="en-US" i="1" dirty="0"/>
              <a:t>”   Pinky 1984</a:t>
            </a:r>
          </a:p>
          <a:p>
            <a:endParaRPr lang="en-US" dirty="0"/>
          </a:p>
        </p:txBody>
      </p:sp>
    </p:spTree>
    <p:extLst>
      <p:ext uri="{BB962C8B-B14F-4D97-AF65-F5344CB8AC3E}">
        <p14:creationId xmlns:p14="http://schemas.microsoft.com/office/powerpoint/2010/main" val="24303842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0E52A-9475-46F3-88AC-EC71D405270A}"/>
              </a:ext>
            </a:extLst>
          </p:cNvPr>
          <p:cNvSpPr>
            <a:spLocks noGrp="1"/>
          </p:cNvSpPr>
          <p:nvPr>
            <p:ph type="title"/>
          </p:nvPr>
        </p:nvSpPr>
        <p:spPr/>
        <p:txBody>
          <a:bodyPr>
            <a:normAutofit/>
          </a:bodyPr>
          <a:lstStyle/>
          <a:p>
            <a:r>
              <a:rPr lang="en-US" sz="5400" b="1" dirty="0"/>
              <a:t>Must look to the future</a:t>
            </a:r>
          </a:p>
        </p:txBody>
      </p:sp>
      <p:pic>
        <p:nvPicPr>
          <p:cNvPr id="5" name="Content Placeholder 4">
            <a:extLst>
              <a:ext uri="{FF2B5EF4-FFF2-40B4-BE49-F238E27FC236}">
                <a16:creationId xmlns:a16="http://schemas.microsoft.com/office/drawing/2014/main" id="{66AC8527-A56A-408D-8AA1-60845B7B54D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99361" y="2674938"/>
            <a:ext cx="3553215" cy="3451225"/>
          </a:xfrm>
          <a:prstGeom prst="rect">
            <a:avLst/>
          </a:prstGeom>
          <a:ln>
            <a:noFill/>
          </a:ln>
          <a:effectLst>
            <a:softEdge rad="112500"/>
          </a:effectLst>
        </p:spPr>
      </p:pic>
    </p:spTree>
    <p:extLst>
      <p:ext uri="{BB962C8B-B14F-4D97-AF65-F5344CB8AC3E}">
        <p14:creationId xmlns:p14="http://schemas.microsoft.com/office/powerpoint/2010/main" val="23718235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7A762-FE08-4F05-AA5F-9E0DBD761D7E}"/>
              </a:ext>
            </a:extLst>
          </p:cNvPr>
          <p:cNvSpPr>
            <a:spLocks noGrp="1"/>
          </p:cNvSpPr>
          <p:nvPr>
            <p:ph type="title"/>
          </p:nvPr>
        </p:nvSpPr>
        <p:spPr/>
        <p:txBody>
          <a:bodyPr>
            <a:normAutofit/>
          </a:bodyPr>
          <a:lstStyle/>
          <a:p>
            <a:r>
              <a:rPr lang="en-US" sz="5400" b="1" dirty="0"/>
              <a:t>AT 2050</a:t>
            </a:r>
          </a:p>
        </p:txBody>
      </p:sp>
      <p:pic>
        <p:nvPicPr>
          <p:cNvPr id="6" name="Picture 5">
            <a:extLst>
              <a:ext uri="{FF2B5EF4-FFF2-40B4-BE49-F238E27FC236}">
                <a16:creationId xmlns:a16="http://schemas.microsoft.com/office/drawing/2014/main" id="{C60B5A18-2EE5-46FF-8214-7A973BA78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88062"/>
            <a:ext cx="2290157" cy="2651760"/>
          </a:xfrm>
          <a:prstGeom prst="rect">
            <a:avLst/>
          </a:prstGeom>
          <a:ln>
            <a:noFill/>
          </a:ln>
          <a:effectLst>
            <a:softEdge rad="112500"/>
          </a:effectLst>
        </p:spPr>
      </p:pic>
      <p:pic>
        <p:nvPicPr>
          <p:cNvPr id="8" name="Picture 7">
            <a:extLst>
              <a:ext uri="{FF2B5EF4-FFF2-40B4-BE49-F238E27FC236}">
                <a16:creationId xmlns:a16="http://schemas.microsoft.com/office/drawing/2014/main" id="{0DDE8E9A-55F3-491E-A9A9-55B8F92DB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688062"/>
            <a:ext cx="1767840" cy="2651760"/>
          </a:xfrm>
          <a:prstGeom prst="rect">
            <a:avLst/>
          </a:prstGeom>
          <a:ln>
            <a:noFill/>
          </a:ln>
          <a:effectLst>
            <a:softEdge rad="112500"/>
          </a:effectLst>
        </p:spPr>
      </p:pic>
      <p:pic>
        <p:nvPicPr>
          <p:cNvPr id="10" name="Picture 9">
            <a:extLst>
              <a:ext uri="{FF2B5EF4-FFF2-40B4-BE49-F238E27FC236}">
                <a16:creationId xmlns:a16="http://schemas.microsoft.com/office/drawing/2014/main" id="{7DE21E2E-E832-416C-A6C1-5B6176B4C6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8080" y="2688062"/>
            <a:ext cx="1767840" cy="2651760"/>
          </a:xfrm>
          <a:prstGeom prst="rect">
            <a:avLst/>
          </a:prstGeom>
          <a:ln>
            <a:noFill/>
          </a:ln>
          <a:effectLst>
            <a:softEdge rad="112500"/>
          </a:effectLst>
        </p:spPr>
      </p:pic>
    </p:spTree>
    <p:extLst>
      <p:ext uri="{BB962C8B-B14F-4D97-AF65-F5344CB8AC3E}">
        <p14:creationId xmlns:p14="http://schemas.microsoft.com/office/powerpoint/2010/main" val="20961034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9CD4E1-153C-46B8-B83A-BC8E9BC02504}"/>
              </a:ext>
            </a:extLst>
          </p:cNvPr>
          <p:cNvSpPr>
            <a:spLocks noGrp="1"/>
          </p:cNvSpPr>
          <p:nvPr>
            <p:ph type="title"/>
          </p:nvPr>
        </p:nvSpPr>
        <p:spPr/>
        <p:txBody>
          <a:bodyPr>
            <a:normAutofit/>
          </a:bodyPr>
          <a:lstStyle/>
          <a:p>
            <a:r>
              <a:rPr lang="en-US" sz="5400" b="1" dirty="0"/>
              <a:t>Actively Engaged</a:t>
            </a:r>
          </a:p>
        </p:txBody>
      </p:sp>
      <p:pic>
        <p:nvPicPr>
          <p:cNvPr id="8" name="Content Placeholder 7">
            <a:extLst>
              <a:ext uri="{FF2B5EF4-FFF2-40B4-BE49-F238E27FC236}">
                <a16:creationId xmlns:a16="http://schemas.microsoft.com/office/drawing/2014/main" id="{0DB9C407-0C67-4BDD-A9F6-CF08DE941C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1091" y="3048000"/>
            <a:ext cx="5881818" cy="2560320"/>
          </a:xfrm>
        </p:spPr>
      </p:pic>
    </p:spTree>
    <p:extLst>
      <p:ext uri="{BB962C8B-B14F-4D97-AF65-F5344CB8AC3E}">
        <p14:creationId xmlns:p14="http://schemas.microsoft.com/office/powerpoint/2010/main" val="915608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8B0003-CC79-4B58-ADCD-DCFB82D42AFD}"/>
              </a:ext>
            </a:extLst>
          </p:cNvPr>
          <p:cNvSpPr>
            <a:spLocks noGrp="1"/>
          </p:cNvSpPr>
          <p:nvPr>
            <p:ph type="title"/>
          </p:nvPr>
        </p:nvSpPr>
        <p:spPr/>
        <p:txBody>
          <a:bodyPr>
            <a:normAutofit fontScale="90000"/>
          </a:bodyPr>
          <a:lstStyle/>
          <a:p>
            <a:r>
              <a:rPr lang="en-US" sz="5400" b="1" dirty="0"/>
              <a:t>So lets “Pass A good Time” NATA 75th</a:t>
            </a:r>
          </a:p>
        </p:txBody>
      </p:sp>
      <p:pic>
        <p:nvPicPr>
          <p:cNvPr id="1026" name="Picture 2" descr="New Orleans History, Culture and Architecture Tour 2024">
            <a:extLst>
              <a:ext uri="{FF2B5EF4-FFF2-40B4-BE49-F238E27FC236}">
                <a16:creationId xmlns:a16="http://schemas.microsoft.com/office/drawing/2014/main" id="{72728B4A-C8C2-450A-9A34-999ACBF71B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7550" y="2674938"/>
            <a:ext cx="5176837" cy="3451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0143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o Blue.”. Twenty-some years ago, I made the… | by M.G. Siegler | Medium">
            <a:extLst>
              <a:ext uri="{FF2B5EF4-FFF2-40B4-BE49-F238E27FC236}">
                <a16:creationId xmlns:a16="http://schemas.microsoft.com/office/drawing/2014/main" id="{DBAECF1F-A7DE-4E90-A6CA-62F64C3E8CD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14400" y="2624568"/>
            <a:ext cx="6990080" cy="39319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C62870D1-8356-474E-92DD-7B70909A7F31}"/>
              </a:ext>
            </a:extLst>
          </p:cNvPr>
          <p:cNvSpPr>
            <a:spLocks noGrp="1"/>
          </p:cNvSpPr>
          <p:nvPr>
            <p:ph type="title"/>
          </p:nvPr>
        </p:nvSpPr>
        <p:spPr/>
        <p:txBody>
          <a:bodyPr>
            <a:normAutofit/>
          </a:bodyPr>
          <a:lstStyle/>
          <a:p>
            <a:r>
              <a:rPr lang="en-US" sz="5400" b="1" dirty="0"/>
              <a:t>Beat Washington</a:t>
            </a:r>
          </a:p>
        </p:txBody>
      </p:sp>
    </p:spTree>
    <p:extLst>
      <p:ext uri="{BB962C8B-B14F-4D97-AF65-F5344CB8AC3E}">
        <p14:creationId xmlns:p14="http://schemas.microsoft.com/office/powerpoint/2010/main" val="1738429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810160-2E4B-425C-BFAE-584618A12537}"/>
              </a:ext>
            </a:extLst>
          </p:cNvPr>
          <p:cNvSpPr>
            <a:spLocks noGrp="1"/>
          </p:cNvSpPr>
          <p:nvPr>
            <p:ph type="title"/>
          </p:nvPr>
        </p:nvSpPr>
        <p:spPr>
          <a:xfrm>
            <a:off x="457200" y="338328"/>
            <a:ext cx="8229600" cy="1252728"/>
          </a:xfrm>
        </p:spPr>
        <p:txBody>
          <a:bodyPr>
            <a:normAutofit/>
          </a:bodyPr>
          <a:lstStyle/>
          <a:p>
            <a:r>
              <a:rPr lang="en-US" sz="5400" b="1" dirty="0"/>
              <a:t>Many Milestones in 2024</a:t>
            </a:r>
          </a:p>
        </p:txBody>
      </p:sp>
      <p:pic>
        <p:nvPicPr>
          <p:cNvPr id="6" name="Content Placeholder 5">
            <a:extLst>
              <a:ext uri="{FF2B5EF4-FFF2-40B4-BE49-F238E27FC236}">
                <a16:creationId xmlns:a16="http://schemas.microsoft.com/office/drawing/2014/main" id="{7137B700-7965-454B-8D46-2153DF19D506}"/>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95400" y="2679192"/>
            <a:ext cx="2694333" cy="3657600"/>
          </a:xfrm>
          <a:prstGeom prst="rect">
            <a:avLst/>
          </a:prstGeom>
          <a:ln>
            <a:noFill/>
          </a:ln>
          <a:effectLst>
            <a:softEdge rad="112500"/>
          </a:effectLst>
        </p:spPr>
      </p:pic>
      <p:sp>
        <p:nvSpPr>
          <p:cNvPr id="3" name="Content Placeholder 2">
            <a:extLst>
              <a:ext uri="{FF2B5EF4-FFF2-40B4-BE49-F238E27FC236}">
                <a16:creationId xmlns:a16="http://schemas.microsoft.com/office/drawing/2014/main" id="{4EB505EB-D7E6-478F-BD4B-880FFEC08F37}"/>
              </a:ext>
            </a:extLst>
          </p:cNvPr>
          <p:cNvSpPr>
            <a:spLocks noGrp="1"/>
          </p:cNvSpPr>
          <p:nvPr>
            <p:ph sz="quarter" idx="14"/>
          </p:nvPr>
        </p:nvSpPr>
        <p:spPr/>
        <p:txBody>
          <a:bodyPr/>
          <a:lstStyle/>
          <a:p>
            <a:r>
              <a:rPr lang="en-US" dirty="0"/>
              <a:t>1984 – He gave the Keynote Address at Nashville Meeting</a:t>
            </a:r>
          </a:p>
          <a:p>
            <a:endParaRPr lang="en-US" dirty="0"/>
          </a:p>
          <a:p>
            <a:r>
              <a:rPr lang="en-US" dirty="0"/>
              <a:t>40</a:t>
            </a:r>
            <a:r>
              <a:rPr lang="en-US" baseline="30000" dirty="0"/>
              <a:t>th</a:t>
            </a:r>
            <a:r>
              <a:rPr lang="en-US" dirty="0"/>
              <a:t> anniversary of his death is October 13</a:t>
            </a:r>
            <a:r>
              <a:rPr lang="en-US" baseline="30000" dirty="0"/>
              <a:t>th</a:t>
            </a:r>
            <a:r>
              <a:rPr lang="en-US" dirty="0"/>
              <a:t> of this year</a:t>
            </a:r>
          </a:p>
        </p:txBody>
      </p:sp>
    </p:spTree>
    <p:extLst>
      <p:ext uri="{BB962C8B-B14F-4D97-AF65-F5344CB8AC3E}">
        <p14:creationId xmlns:p14="http://schemas.microsoft.com/office/powerpoint/2010/main" val="4293786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CCC5EE-4E23-4ED7-9ABE-E22A01C697EF}"/>
              </a:ext>
            </a:extLst>
          </p:cNvPr>
          <p:cNvSpPr>
            <a:spLocks noGrp="1"/>
          </p:cNvSpPr>
          <p:nvPr>
            <p:ph type="title"/>
          </p:nvPr>
        </p:nvSpPr>
        <p:spPr>
          <a:xfrm>
            <a:off x="457200" y="381000"/>
            <a:ext cx="8229600" cy="1252728"/>
          </a:xfrm>
        </p:spPr>
        <p:txBody>
          <a:bodyPr>
            <a:normAutofit/>
          </a:bodyPr>
          <a:lstStyle/>
          <a:p>
            <a:r>
              <a:rPr lang="en-US" sz="5400" b="1" dirty="0"/>
              <a:t>Pinky reflected:</a:t>
            </a:r>
          </a:p>
        </p:txBody>
      </p:sp>
      <p:pic>
        <p:nvPicPr>
          <p:cNvPr id="8" name="Content Placeholder 7">
            <a:extLst>
              <a:ext uri="{FF2B5EF4-FFF2-40B4-BE49-F238E27FC236}">
                <a16:creationId xmlns:a16="http://schemas.microsoft.com/office/drawing/2014/main" id="{65D39E1C-E66E-40CA-B077-D1A12D7D1F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590800"/>
            <a:ext cx="3657600"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02808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313176-04C0-4103-9F21-737EC62533C0}"/>
              </a:ext>
            </a:extLst>
          </p:cNvPr>
          <p:cNvSpPr>
            <a:spLocks noGrp="1"/>
          </p:cNvSpPr>
          <p:nvPr>
            <p:ph type="title"/>
          </p:nvPr>
        </p:nvSpPr>
        <p:spPr/>
        <p:txBody>
          <a:bodyPr>
            <a:normAutofit/>
          </a:bodyPr>
          <a:lstStyle/>
          <a:p>
            <a:r>
              <a:rPr lang="en-US" sz="5400" b="1" dirty="0"/>
              <a:t>William E. “Pinky” Newell</a:t>
            </a:r>
          </a:p>
        </p:txBody>
      </p:sp>
      <p:pic>
        <p:nvPicPr>
          <p:cNvPr id="7" name="Content Placeholder 6">
            <a:extLst>
              <a:ext uri="{FF2B5EF4-FFF2-40B4-BE49-F238E27FC236}">
                <a16:creationId xmlns:a16="http://schemas.microsoft.com/office/drawing/2014/main" id="{9B5E87A0-E6B0-4508-ACB3-17BDB396A065}"/>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95400" y="2679192"/>
            <a:ext cx="2694333" cy="3657600"/>
          </a:xfrm>
          <a:prstGeom prst="rect">
            <a:avLst/>
          </a:prstGeom>
          <a:ln>
            <a:noFill/>
          </a:ln>
          <a:effectLst>
            <a:softEdge rad="112500"/>
          </a:effectLst>
        </p:spPr>
      </p:pic>
      <p:sp>
        <p:nvSpPr>
          <p:cNvPr id="5" name="Content Placeholder 4">
            <a:extLst>
              <a:ext uri="{FF2B5EF4-FFF2-40B4-BE49-F238E27FC236}">
                <a16:creationId xmlns:a16="http://schemas.microsoft.com/office/drawing/2014/main" id="{18FD9B68-21DE-4E6A-8087-96BF78CECDC6}"/>
              </a:ext>
            </a:extLst>
          </p:cNvPr>
          <p:cNvSpPr>
            <a:spLocks noGrp="1"/>
          </p:cNvSpPr>
          <p:nvPr>
            <p:ph sz="quarter" idx="14"/>
          </p:nvPr>
        </p:nvSpPr>
        <p:spPr/>
        <p:txBody>
          <a:bodyPr/>
          <a:lstStyle/>
          <a:p>
            <a:r>
              <a:rPr lang="en-US" sz="3200" dirty="0"/>
              <a:t>True visionary:</a:t>
            </a:r>
          </a:p>
          <a:p>
            <a:pPr lvl="1"/>
            <a:r>
              <a:rPr lang="en-US" sz="3200" dirty="0"/>
              <a:t>Education</a:t>
            </a:r>
          </a:p>
          <a:p>
            <a:pPr lvl="1"/>
            <a:r>
              <a:rPr lang="en-US" sz="3200" dirty="0"/>
              <a:t>Credentialing</a:t>
            </a:r>
          </a:p>
          <a:p>
            <a:pPr lvl="1"/>
            <a:r>
              <a:rPr lang="en-US" sz="3200" dirty="0"/>
              <a:t>Scholarship</a:t>
            </a:r>
          </a:p>
        </p:txBody>
      </p:sp>
    </p:spTree>
    <p:extLst>
      <p:ext uri="{BB962C8B-B14F-4D97-AF65-F5344CB8AC3E}">
        <p14:creationId xmlns:p14="http://schemas.microsoft.com/office/powerpoint/2010/main" val="1220104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4EB8E-7BFB-4ECD-B3AB-E4EC2C4E2438}"/>
              </a:ext>
            </a:extLst>
          </p:cNvPr>
          <p:cNvSpPr>
            <a:spLocks noGrp="1"/>
          </p:cNvSpPr>
          <p:nvPr>
            <p:ph type="title"/>
          </p:nvPr>
        </p:nvSpPr>
        <p:spPr/>
        <p:txBody>
          <a:bodyPr/>
          <a:lstStyle/>
          <a:p>
            <a:r>
              <a:rPr lang="en-US" b="1" dirty="0"/>
              <a:t>What “O” thought</a:t>
            </a:r>
          </a:p>
        </p:txBody>
      </p:sp>
      <p:pic>
        <p:nvPicPr>
          <p:cNvPr id="6" name="Content Placeholder 5">
            <a:extLst>
              <a:ext uri="{FF2B5EF4-FFF2-40B4-BE49-F238E27FC236}">
                <a16:creationId xmlns:a16="http://schemas.microsoft.com/office/drawing/2014/main" id="{EA70E11B-7B07-4A5A-A9C2-9DBAA61DF546}"/>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66800" y="2560320"/>
            <a:ext cx="2744272" cy="3566160"/>
          </a:xfrm>
          <a:prstGeom prst="rect">
            <a:avLst/>
          </a:prstGeom>
          <a:ln>
            <a:noFill/>
          </a:ln>
          <a:effectLst>
            <a:softEdge rad="112500"/>
          </a:effectLst>
        </p:spPr>
      </p:pic>
      <p:sp>
        <p:nvSpPr>
          <p:cNvPr id="4" name="Content Placeholder 3">
            <a:extLst>
              <a:ext uri="{FF2B5EF4-FFF2-40B4-BE49-F238E27FC236}">
                <a16:creationId xmlns:a16="http://schemas.microsoft.com/office/drawing/2014/main" id="{E307A6C2-81EA-4D29-A5D9-9161E3B4D5A3}"/>
              </a:ext>
            </a:extLst>
          </p:cNvPr>
          <p:cNvSpPr>
            <a:spLocks noGrp="1"/>
          </p:cNvSpPr>
          <p:nvPr>
            <p:ph sz="quarter" idx="14"/>
          </p:nvPr>
        </p:nvSpPr>
        <p:spPr/>
        <p:txBody>
          <a:bodyPr>
            <a:normAutofit/>
          </a:bodyPr>
          <a:lstStyle/>
          <a:p>
            <a:r>
              <a:rPr lang="en-US" sz="2800" dirty="0"/>
              <a:t>“Pinky would plant the seed and watch others tend to it.  But if it was not sprouting as fast as he thought it should, he’d put a little ‘fertilizer’ on it”</a:t>
            </a:r>
          </a:p>
        </p:txBody>
      </p:sp>
    </p:spTree>
    <p:extLst>
      <p:ext uri="{BB962C8B-B14F-4D97-AF65-F5344CB8AC3E}">
        <p14:creationId xmlns:p14="http://schemas.microsoft.com/office/powerpoint/2010/main" val="30784175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597ed4e-7ed3-4836-96fc-a5a5f08ad312">
      <Terms xmlns="http://schemas.microsoft.com/office/infopath/2007/PartnerControls"/>
    </lcf76f155ced4ddcb4097134ff3c332f>
    <TaxCatchAll xmlns="b2b1468a-a7a1-44bd-a6aa-96bab7690da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1C1DFCD135E07478556621E101ACDAF" ma:contentTypeVersion="17" ma:contentTypeDescription="Create a new document." ma:contentTypeScope="" ma:versionID="453c934c8f6db96620bf2bf82ddf24b9">
  <xsd:schema xmlns:xsd="http://www.w3.org/2001/XMLSchema" xmlns:xs="http://www.w3.org/2001/XMLSchema" xmlns:p="http://schemas.microsoft.com/office/2006/metadata/properties" xmlns:ns2="2597ed4e-7ed3-4836-96fc-a5a5f08ad312" xmlns:ns3="b2b1468a-a7a1-44bd-a6aa-96bab7690dab" targetNamespace="http://schemas.microsoft.com/office/2006/metadata/properties" ma:root="true" ma:fieldsID="f842dbf8bd740a63185dcef9279ceec9" ns2:_="" ns3:_="">
    <xsd:import namespace="2597ed4e-7ed3-4836-96fc-a5a5f08ad312"/>
    <xsd:import namespace="b2b1468a-a7a1-44bd-a6aa-96bab7690da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97ed4e-7ed3-4836-96fc-a5a5f08ad3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c84d6a2-ab83-4eae-b4c1-f202afb17ac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b1468a-a7a1-44bd-a6aa-96bab7690da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46bfcd1-e2fa-46b5-a994-63e85cfdfe8b}" ma:internalName="TaxCatchAll" ma:showField="CatchAllData" ma:web="b2b1468a-a7a1-44bd-a6aa-96bab7690d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DF83ED-3985-4960-BB63-CE1E5091C7D1}">
  <ds:schemaRefs>
    <ds:schemaRef ds:uri="http://schemas.microsoft.com/sharepoint/v3/contenttype/forms"/>
  </ds:schemaRefs>
</ds:datastoreItem>
</file>

<file path=customXml/itemProps2.xml><?xml version="1.0" encoding="utf-8"?>
<ds:datastoreItem xmlns:ds="http://schemas.openxmlformats.org/officeDocument/2006/customXml" ds:itemID="{A0EF6F3D-4038-43D2-9E90-F3D1BB5528A8}">
  <ds:schemaRefs>
    <ds:schemaRef ds:uri="http://purl.org/dc/elements/1.1/"/>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b2b1468a-a7a1-44bd-a6aa-96bab7690dab"/>
    <ds:schemaRef ds:uri="http://www.w3.org/XML/1998/namespace"/>
    <ds:schemaRef ds:uri="2597ed4e-7ed3-4836-96fc-a5a5f08ad312"/>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7A7E233-A37C-4EDE-8BA6-A461DDD462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97ed4e-7ed3-4836-96fc-a5a5f08ad312"/>
    <ds:schemaRef ds:uri="b2b1468a-a7a1-44bd-a6aa-96bab7690d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Waveform</Template>
  <TotalTime>3436</TotalTime>
  <Words>954</Words>
  <Application>Microsoft Office PowerPoint</Application>
  <PresentationFormat>On-screen Show (4:3)</PresentationFormat>
  <Paragraphs>179</Paragraphs>
  <Slides>57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Calibri</vt:lpstr>
      <vt:lpstr>Candara</vt:lpstr>
      <vt:lpstr>Symbol</vt:lpstr>
      <vt:lpstr>Waveform</vt:lpstr>
      <vt:lpstr>37th Annual  William E. “Pinky” Newell Address</vt:lpstr>
      <vt:lpstr>Disclosures</vt:lpstr>
      <vt:lpstr>No Mandates</vt:lpstr>
      <vt:lpstr>Happy 75th!!!!</vt:lpstr>
      <vt:lpstr> Goals</vt:lpstr>
      <vt:lpstr>Many Milestones in 2024</vt:lpstr>
      <vt:lpstr>Pinky reflected:</vt:lpstr>
      <vt:lpstr>William E. “Pinky” Newell</vt:lpstr>
      <vt:lpstr>What “O” thought</vt:lpstr>
      <vt:lpstr>Education:</vt:lpstr>
      <vt:lpstr>Mt. Rushmore of AT Education</vt:lpstr>
      <vt:lpstr>Early Educational Programs</vt:lpstr>
      <vt:lpstr>Evolution of our Education:</vt:lpstr>
      <vt:lpstr>PowerPoint Presentation</vt:lpstr>
      <vt:lpstr>Credentialing because of a football game? </vt:lpstr>
      <vt:lpstr>You wrote it, you can make it happen</vt:lpstr>
      <vt:lpstr>20th Anniversary</vt:lpstr>
      <vt:lpstr>Evolution of Credentialing</vt:lpstr>
      <vt:lpstr>PowerPoint Presentation</vt:lpstr>
      <vt:lpstr>Scholarship &amp; Research</vt:lpstr>
      <vt:lpstr>PowerPoint Presentation</vt:lpstr>
      <vt:lpstr>Engaging our future</vt:lpstr>
      <vt:lpstr>PowerPoint Presentation</vt:lpstr>
      <vt:lpstr>PowerPoint Presentation</vt:lpstr>
      <vt:lpstr>From West Lafayette               Greenville, NC </vt:lpstr>
      <vt:lpstr>NATA</vt:lpstr>
      <vt:lpstr>NATA</vt:lpstr>
      <vt:lpstr>1st Anniversary</vt:lpstr>
      <vt:lpstr>PowerPoint Presentation</vt:lpstr>
      <vt:lpstr>1st Anniversary</vt:lpstr>
      <vt:lpstr>1st Anniversary</vt:lpstr>
      <vt:lpstr>PowerPoint Presentation</vt:lpstr>
      <vt:lpstr>We Are Here for You</vt:lpstr>
      <vt:lpstr>“This woman has the power to stop an NFL game.” CNN</vt:lpstr>
      <vt:lpstr>Progress</vt:lpstr>
      <vt:lpstr>Our own Aimee Brunelle</vt:lpstr>
      <vt:lpstr>Governmental Affairs</vt:lpstr>
      <vt:lpstr>50th Anniversary</vt:lpstr>
      <vt:lpstr>Where do you want to work???</vt:lpstr>
      <vt:lpstr>Where do you want to work???</vt:lpstr>
      <vt:lpstr>Life is not a bed of:</vt:lpstr>
      <vt:lpstr>PowerPoint Presentation</vt:lpstr>
      <vt:lpstr>PowerPoint Presentation</vt:lpstr>
      <vt:lpstr>5 Generations in the Workforce</vt:lpstr>
      <vt:lpstr>Socrates Triple Filter Test (+)</vt:lpstr>
      <vt:lpstr>PowerPoint Presentation</vt:lpstr>
      <vt:lpstr>PowerPoint Presentation</vt:lpstr>
      <vt:lpstr>In Conversation</vt:lpstr>
      <vt:lpstr>PowerPoint Presentation</vt:lpstr>
      <vt:lpstr>“Be involved in the profession” Dale Mildenberger MS, ATC, Utah St NATA HOF 1984</vt:lpstr>
      <vt:lpstr>PowerPoint Presentation</vt:lpstr>
      <vt:lpstr>PowerPoint Presentation</vt:lpstr>
      <vt:lpstr>Must look to the future</vt:lpstr>
      <vt:lpstr>AT 2050</vt:lpstr>
      <vt:lpstr>Actively Engaged</vt:lpstr>
      <vt:lpstr>So lets “Pass A good Time” NATA 75th</vt:lpstr>
      <vt:lpstr>Beat Washington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the Athletic Trainer in the implementation of Policy and Procedures for LBGTQIA campus population</dc:title>
  <dc:creator>AJ Duffy III</dc:creator>
  <cp:lastModifiedBy>AJ Duffy</cp:lastModifiedBy>
  <cp:revision>209</cp:revision>
  <dcterms:created xsi:type="dcterms:W3CDTF">2017-05-07T13:48:45Z</dcterms:created>
  <dcterms:modified xsi:type="dcterms:W3CDTF">2024-01-13T02:28:04Z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0x01010001C1DFCD135E07478556621E101ACDAF</vt:lpwstr>
  </property>
</Properties>
</file>